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108" r:id="rId5"/>
  </p:sldMasterIdLst>
  <p:notesMasterIdLst>
    <p:notesMasterId r:id="rId42"/>
  </p:notesMasterIdLst>
  <p:handoutMasterIdLst>
    <p:handoutMasterId r:id="rId43"/>
  </p:handoutMasterIdLst>
  <p:sldIdLst>
    <p:sldId id="1650759935" r:id="rId6"/>
    <p:sldId id="1650759959" r:id="rId7"/>
    <p:sldId id="1650759936" r:id="rId8"/>
    <p:sldId id="1650759937" r:id="rId9"/>
    <p:sldId id="1650759925" r:id="rId10"/>
    <p:sldId id="1650759953" r:id="rId11"/>
    <p:sldId id="1650759966" r:id="rId12"/>
    <p:sldId id="1650759938" r:id="rId13"/>
    <p:sldId id="474" r:id="rId14"/>
    <p:sldId id="1650759960" r:id="rId15"/>
    <p:sldId id="1650759954" r:id="rId16"/>
    <p:sldId id="1650759941" r:id="rId17"/>
    <p:sldId id="1650759969" r:id="rId18"/>
    <p:sldId id="364" r:id="rId19"/>
    <p:sldId id="529" r:id="rId20"/>
    <p:sldId id="1650759950" r:id="rId21"/>
    <p:sldId id="1650759942" r:id="rId22"/>
    <p:sldId id="302" r:id="rId23"/>
    <p:sldId id="1650759944" r:id="rId24"/>
    <p:sldId id="1650759967" r:id="rId25"/>
    <p:sldId id="535" r:id="rId26"/>
    <p:sldId id="1650759968" r:id="rId27"/>
    <p:sldId id="1650759946" r:id="rId28"/>
    <p:sldId id="306" r:id="rId29"/>
    <p:sldId id="1650759947" r:id="rId30"/>
    <p:sldId id="541" r:id="rId31"/>
    <p:sldId id="1650759970" r:id="rId32"/>
    <p:sldId id="1650759926" r:id="rId33"/>
    <p:sldId id="1650759924" r:id="rId34"/>
    <p:sldId id="417" r:id="rId35"/>
    <p:sldId id="484" r:id="rId36"/>
    <p:sldId id="1650759958" r:id="rId37"/>
    <p:sldId id="1650759932" r:id="rId38"/>
    <p:sldId id="1650759948" r:id="rId39"/>
    <p:sldId id="1650759952" r:id="rId40"/>
    <p:sldId id="1650759949" r:id="rId4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orient="horz" pos="384">
          <p15:clr>
            <a:srgbClr val="A4A3A4"/>
          </p15:clr>
        </p15:guide>
        <p15:guide id="4" orient="horz" pos="3940">
          <p15:clr>
            <a:srgbClr val="A4A3A4"/>
          </p15:clr>
        </p15:guide>
        <p15:guide id="5" orient="horz" pos="288">
          <p15:clr>
            <a:srgbClr val="A4A3A4"/>
          </p15:clr>
        </p15:guide>
        <p15:guide id="6" orient="horz" pos="731">
          <p15:clr>
            <a:srgbClr val="A4A3A4"/>
          </p15:clr>
        </p15:guide>
        <p15:guide id="7" orient="horz" pos="649">
          <p15:clr>
            <a:srgbClr val="A4A3A4"/>
          </p15:clr>
        </p15:guide>
        <p15:guide id="8" orient="horz" pos="1229">
          <p15:clr>
            <a:srgbClr val="A4A3A4"/>
          </p15:clr>
        </p15:guide>
        <p15:guide id="9" orient="horz" pos="1680">
          <p15:clr>
            <a:srgbClr val="A4A3A4"/>
          </p15:clr>
        </p15:guide>
        <p15:guide id="10" orient="horz" pos="4319">
          <p15:clr>
            <a:srgbClr val="A4A3A4"/>
          </p15:clr>
        </p15:guide>
        <p15:guide id="11" pos="304">
          <p15:clr>
            <a:srgbClr val="A4A3A4"/>
          </p15:clr>
        </p15:guide>
        <p15:guide id="12" pos="7408">
          <p15:clr>
            <a:srgbClr val="A4A3A4"/>
          </p15:clr>
        </p15:guide>
      </p15:sldGuideLst>
    </p:ext>
    <p:ext uri="{2D200454-40CA-4A62-9FC3-DE9A4176ACB9}">
      <p15:notesGuideLst xmlns:p15="http://schemas.microsoft.com/office/powerpoint/2012/main">
        <p15:guide id="1" orient="horz" pos="2160">
          <p15:clr>
            <a:srgbClr val="A4A3A4"/>
          </p15:clr>
        </p15:guide>
        <p15:guide id="2" pos="38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5F"/>
    <a:srgbClr val="000000"/>
    <a:srgbClr val="00AECF"/>
    <a:srgbClr val="EA3946"/>
    <a:srgbClr val="063161"/>
    <a:srgbClr val="073262"/>
    <a:srgbClr val="60C7D7"/>
    <a:srgbClr val="FFFFFF"/>
    <a:srgbClr val="BFC0C1"/>
    <a:srgbClr val="EBE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F68CF-20D2-4469-A099-23FEAD2BC2E3}" v="3" dt="2020-10-19T16:43:47.2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5" autoAdjust="0"/>
    <p:restoredTop sz="94343" autoAdjust="0"/>
  </p:normalViewPr>
  <p:slideViewPr>
    <p:cSldViewPr>
      <p:cViewPr varScale="1">
        <p:scale>
          <a:sx n="68" d="100"/>
          <a:sy n="68" d="100"/>
        </p:scale>
        <p:origin x="840" y="60"/>
      </p:cViewPr>
      <p:guideLst>
        <p:guide orient="horz" pos="2880"/>
        <p:guide pos="2160"/>
        <p:guide orient="horz" pos="384"/>
        <p:guide orient="horz" pos="3940"/>
        <p:guide orient="horz" pos="288"/>
        <p:guide orient="horz" pos="731"/>
        <p:guide orient="horz" pos="649"/>
        <p:guide orient="horz" pos="1229"/>
        <p:guide orient="horz" pos="1680"/>
        <p:guide orient="horz" pos="4319"/>
        <p:guide pos="304"/>
        <p:guide pos="74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0" d="100"/>
        <a:sy n="30" d="100"/>
      </p:scale>
      <p:origin x="0" y="-708"/>
    </p:cViewPr>
  </p:sorterViewPr>
  <p:notesViewPr>
    <p:cSldViewPr showGuides="1">
      <p:cViewPr varScale="1">
        <p:scale>
          <a:sx n="71" d="100"/>
          <a:sy n="71" d="100"/>
        </p:scale>
        <p:origin x="-1296" y="-90"/>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2900"/>
          </a:xfrm>
          <a:prstGeom prst="rect">
            <a:avLst/>
          </a:prstGeom>
        </p:spPr>
        <p:txBody>
          <a:bodyPr vert="horz" lIns="91440" tIns="45720" rIns="91440" bIns="45720" rtlCol="0"/>
          <a:lstStyle>
            <a:lvl1pPr algn="r">
              <a:defRPr sz="1200"/>
            </a:lvl1pPr>
          </a:lstStyle>
          <a:p>
            <a:fld id="{6D9754AE-697F-42A9-9719-8DA05FCEF8D3}" type="datetimeFigureOut">
              <a:rPr lang="en-US" smtClean="0"/>
              <a:t>10/30/2020</a:t>
            </a:fld>
            <a:endParaRPr lang="en-US"/>
          </a:p>
        </p:txBody>
      </p:sp>
      <p:sp>
        <p:nvSpPr>
          <p:cNvPr id="4" name="Footer Placeholder 3"/>
          <p:cNvSpPr>
            <a:spLocks noGrp="1"/>
          </p:cNvSpPr>
          <p:nvPr>
            <p:ph type="ftr" sz="quarter" idx="2"/>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905625" y="6513513"/>
            <a:ext cx="5283200" cy="342900"/>
          </a:xfrm>
          <a:prstGeom prst="rect">
            <a:avLst/>
          </a:prstGeom>
        </p:spPr>
        <p:txBody>
          <a:bodyPr vert="horz" lIns="91440" tIns="45720" rIns="91440" bIns="45720" rtlCol="0" anchor="b"/>
          <a:lstStyle>
            <a:lvl1pPr algn="r">
              <a:defRPr sz="1200"/>
            </a:lvl1pPr>
          </a:lstStyle>
          <a:p>
            <a:fld id="{592C7473-1509-4028-BC30-349E7D217234}" type="slidenum">
              <a:rPr lang="en-US" smtClean="0"/>
              <a:t>‹#›</a:t>
            </a:fld>
            <a:endParaRPr lang="en-US"/>
          </a:p>
        </p:txBody>
      </p:sp>
    </p:spTree>
    <p:extLst>
      <p:ext uri="{BB962C8B-B14F-4D97-AF65-F5344CB8AC3E}">
        <p14:creationId xmlns:p14="http://schemas.microsoft.com/office/powerpoint/2010/main" val="3263135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3B7A983-4704-4D9A-98C7-187086649296}" type="datetimeFigureOut">
              <a:rPr lang="en-IN" smtClean="0"/>
              <a:t>30-10-2020</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E9718DD-4AAF-4D8A-BA7D-B91CCB27E3C3}" type="slidenum">
              <a:rPr lang="en-IN" smtClean="0"/>
              <a:t>‹#›</a:t>
            </a:fld>
            <a:endParaRPr lang="en-IN"/>
          </a:p>
        </p:txBody>
      </p:sp>
    </p:spTree>
    <p:extLst>
      <p:ext uri="{BB962C8B-B14F-4D97-AF65-F5344CB8AC3E}">
        <p14:creationId xmlns:p14="http://schemas.microsoft.com/office/powerpoint/2010/main" val="636301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5</a:t>
            </a:fld>
            <a:endParaRPr lang="en-IN"/>
          </a:p>
        </p:txBody>
      </p:sp>
    </p:spTree>
    <p:extLst>
      <p:ext uri="{BB962C8B-B14F-4D97-AF65-F5344CB8AC3E}">
        <p14:creationId xmlns:p14="http://schemas.microsoft.com/office/powerpoint/2010/main" val="261724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0" y="514350"/>
            <a:ext cx="4572000" cy="2571750"/>
          </a:xfrm>
          <a:ln/>
        </p:spPr>
      </p:sp>
      <p:sp>
        <p:nvSpPr>
          <p:cNvPr id="37891" name="Notes Placeholder 2"/>
          <p:cNvSpPr>
            <a:spLocks noGrp="1"/>
          </p:cNvSpPr>
          <p:nvPr>
            <p:ph type="body" idx="1"/>
          </p:nvPr>
        </p:nvSpPr>
        <p:spPr>
          <a:noFill/>
          <a:ln/>
        </p:spPr>
        <p:txBody>
          <a:bodyPr/>
          <a:lstStyle/>
          <a:p>
            <a:endParaRPr lang="en-US" dirty="0">
              <a:ea typeface="ＭＳ Ｐゴシック"/>
            </a:endParaRPr>
          </a:p>
        </p:txBody>
      </p:sp>
      <p:sp>
        <p:nvSpPr>
          <p:cNvPr id="37892" name="Slide Number Placeholder 3"/>
          <p:cNvSpPr txBox="1">
            <a:spLocks noGrp="1"/>
          </p:cNvSpPr>
          <p:nvPr/>
        </p:nvSpPr>
        <p:spPr bwMode="auto">
          <a:xfrm>
            <a:off x="6908278" y="6515556"/>
            <a:ext cx="5283728" cy="342446"/>
          </a:xfrm>
          <a:prstGeom prst="rect">
            <a:avLst/>
          </a:prstGeom>
          <a:noFill/>
          <a:ln w="9525">
            <a:noFill/>
            <a:miter lim="800000"/>
            <a:headEnd/>
            <a:tailEnd/>
          </a:ln>
        </p:spPr>
        <p:txBody>
          <a:bodyPr lIns="96633" tIns="48317" rIns="96633" bIns="48317" anchor="b"/>
          <a:lstStyle/>
          <a:p>
            <a:pPr algn="r" defTabSz="966616" eaLnBrk="0" hangingPunct="0">
              <a:buClr>
                <a:srgbClr val="C0504D"/>
              </a:buClr>
            </a:pPr>
            <a:fld id="{BBAEDA31-3EEF-45DC-9EF1-386BDA63E767}" type="slidenum">
              <a:rPr lang="en-US" sz="1300">
                <a:solidFill>
                  <a:prstClr val="black"/>
                </a:solidFill>
                <a:latin typeface="Arial" pitchFamily="34" charset="0"/>
                <a:ea typeface="ＭＳ Ｐゴシック" charset="-128"/>
              </a:rPr>
              <a:pPr algn="r" defTabSz="966616" eaLnBrk="0" hangingPunct="0">
                <a:buClr>
                  <a:srgbClr val="C0504D"/>
                </a:buClr>
              </a:pPr>
              <a:t>34</a:t>
            </a:fld>
            <a:endParaRPr lang="en-US" sz="1300" dirty="0">
              <a:solidFill>
                <a:prstClr val="black"/>
              </a:solidFill>
              <a:latin typeface="Arial" pitchFamily="34" charset="0"/>
              <a:ea typeface="ＭＳ Ｐゴシック" charset="-128"/>
            </a:endParaRPr>
          </a:p>
        </p:txBody>
      </p:sp>
    </p:spTree>
    <p:extLst>
      <p:ext uri="{BB962C8B-B14F-4D97-AF65-F5344CB8AC3E}">
        <p14:creationId xmlns:p14="http://schemas.microsoft.com/office/powerpoint/2010/main" val="1980553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4.jpg"/><Relationship Id="rId7"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Slide Optio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
            <a:ext cx="12188952" cy="6872513"/>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a:lstStyle>
            <a:lvl1pPr>
              <a:defRPr sz="3200">
                <a:solidFill>
                  <a:schemeClr val="bg1"/>
                </a:solidFill>
                <a:latin typeface="+mj-lt"/>
              </a:defRPr>
            </a:lvl1pPr>
          </a:lstStyle>
          <a:p>
            <a:r>
              <a:rPr lang="en-US" sz="3200" dirty="0">
                <a:solidFill>
                  <a:schemeClr val="bg1"/>
                </a:solidFill>
              </a:rPr>
              <a:t>Agenda</a:t>
            </a:r>
            <a:r>
              <a:rPr lang="ko-KR" altLang="en-US" sz="3200" dirty="0">
                <a:solidFill>
                  <a:schemeClr val="bg1"/>
                </a:solidFill>
              </a:rPr>
              <a:t> </a:t>
            </a:r>
            <a:r>
              <a:rPr lang="en-US" altLang="ko-KR" sz="3200" dirty="0">
                <a:solidFill>
                  <a:schemeClr val="bg1"/>
                </a:solidFill>
              </a:rPr>
              <a:t>opt 1</a:t>
            </a:r>
            <a:endParaRPr lang="en-US" sz="3200" dirty="0">
              <a:solidFill>
                <a:schemeClr val="bg1"/>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sp>
        <p:nvSpPr>
          <p:cNvPr id="8" name="Text Placeholder 5"/>
          <p:cNvSpPr>
            <a:spLocks noGrp="1"/>
          </p:cNvSpPr>
          <p:nvPr>
            <p:ph type="body" sz="quarter" idx="11" hasCustomPrompt="1"/>
          </p:nvPr>
        </p:nvSpPr>
        <p:spPr>
          <a:xfrm>
            <a:off x="464595" y="1828800"/>
            <a:ext cx="9067800" cy="43434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dirty="0" err="1">
                <a:ln>
                  <a:noFill/>
                </a:ln>
                <a:solidFill>
                  <a:schemeClr val="bg1"/>
                </a:solidFill>
                <a:effectLst/>
                <a:uLnTx/>
                <a:uFillTx/>
                <a:latin typeface="Georgia" charset="0"/>
                <a:ea typeface="Georgia" charset="0"/>
                <a:cs typeface="Georgia" charset="0"/>
              </a:rPr>
              <a:t>amet</a:t>
            </a:r>
            <a:r>
              <a:rPr lang="en-US" dirty="0"/>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1451723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4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dirty="0">
              <a:solidFill>
                <a:srgbClr val="1F497D"/>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rgbClr val="1F497D"/>
                </a:solidFill>
                <a:latin typeface="+mn-lt"/>
                <a:ea typeface="Georgia" charset="0"/>
                <a:cs typeface="Georgia" charset="0"/>
              </a:rPr>
              <a:t>® 2017 Copyright </a:t>
            </a:r>
            <a:r>
              <a:rPr lang="en-US" sz="800" dirty="0" err="1">
                <a:solidFill>
                  <a:srgbClr val="1F497D"/>
                </a:solidFill>
                <a:latin typeface="+mn-lt"/>
                <a:ea typeface="Georgia" charset="0"/>
                <a:cs typeface="Georgia" charset="0"/>
              </a:rPr>
              <a:t>Genpact</a:t>
            </a:r>
            <a:r>
              <a:rPr lang="en-US" sz="800" dirty="0">
                <a:solidFill>
                  <a:srgbClr val="1F497D"/>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1"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13" name="Text Placeholder 22"/>
          <p:cNvSpPr>
            <a:spLocks noGrp="1"/>
          </p:cNvSpPr>
          <p:nvPr>
            <p:ph type="body" sz="quarter" idx="14" hasCustomPrompt="1"/>
          </p:nvPr>
        </p:nvSpPr>
        <p:spPr>
          <a:xfrm>
            <a:off x="457201"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27" name="Text Placeholder 22"/>
          <p:cNvSpPr>
            <a:spLocks noGrp="1"/>
          </p:cNvSpPr>
          <p:nvPr>
            <p:ph type="body" sz="quarter" idx="15" hasCustomPrompt="1"/>
          </p:nvPr>
        </p:nvSpPr>
        <p:spPr>
          <a:xfrm>
            <a:off x="3351605"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28" name="Text Placeholder 22"/>
          <p:cNvSpPr>
            <a:spLocks noGrp="1"/>
          </p:cNvSpPr>
          <p:nvPr>
            <p:ph type="body" sz="quarter" idx="16" hasCustomPrompt="1"/>
          </p:nvPr>
        </p:nvSpPr>
        <p:spPr>
          <a:xfrm>
            <a:off x="3351605"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US" dirty="0"/>
          </a:p>
        </p:txBody>
      </p:sp>
      <p:sp>
        <p:nvSpPr>
          <p:cNvPr id="30" name="Text Placeholder 22"/>
          <p:cNvSpPr>
            <a:spLocks noGrp="1"/>
          </p:cNvSpPr>
          <p:nvPr>
            <p:ph type="body" sz="quarter" idx="17" hasCustomPrompt="1"/>
          </p:nvPr>
        </p:nvSpPr>
        <p:spPr>
          <a:xfrm>
            <a:off x="6246009"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31" name="Text Placeholder 22"/>
          <p:cNvSpPr>
            <a:spLocks noGrp="1"/>
          </p:cNvSpPr>
          <p:nvPr>
            <p:ph type="body" sz="quarter" idx="18" hasCustomPrompt="1"/>
          </p:nvPr>
        </p:nvSpPr>
        <p:spPr>
          <a:xfrm>
            <a:off x="6246009"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endParaRPr lang="en-US" dirty="0"/>
          </a:p>
        </p:txBody>
      </p:sp>
      <p:sp>
        <p:nvSpPr>
          <p:cNvPr id="33" name="Text Placeholder 22"/>
          <p:cNvSpPr>
            <a:spLocks noGrp="1"/>
          </p:cNvSpPr>
          <p:nvPr>
            <p:ph type="body" sz="quarter" idx="19" hasCustomPrompt="1"/>
          </p:nvPr>
        </p:nvSpPr>
        <p:spPr>
          <a:xfrm>
            <a:off x="9140413" y="2491293"/>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43" name="Text Placeholder 22"/>
          <p:cNvSpPr>
            <a:spLocks noGrp="1"/>
          </p:cNvSpPr>
          <p:nvPr>
            <p:ph type="body" sz="quarter" idx="20" hasCustomPrompt="1"/>
          </p:nvPr>
        </p:nvSpPr>
        <p:spPr>
          <a:xfrm>
            <a:off x="9140413" y="1805493"/>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s-ES" dirty="0" err="1"/>
              <a:t>beatae</a:t>
            </a:r>
            <a:r>
              <a:rPr lang="es-ES" dirty="0"/>
              <a:t> vitae dicta </a:t>
            </a:r>
            <a:r>
              <a:rPr lang="es-ES" dirty="0" err="1"/>
              <a:t>sunt</a:t>
            </a:r>
            <a:r>
              <a:rPr lang="es-ES" dirty="0"/>
              <a:t> </a:t>
            </a:r>
            <a:r>
              <a:rPr lang="es-ES" dirty="0" err="1"/>
              <a:t>explicabo</a:t>
            </a:r>
            <a:endParaRPr lang="en-US" dirty="0"/>
          </a:p>
        </p:txBody>
      </p:sp>
    </p:spTree>
    <p:extLst>
      <p:ext uri="{BB962C8B-B14F-4D97-AF65-F5344CB8AC3E}">
        <p14:creationId xmlns:p14="http://schemas.microsoft.com/office/powerpoint/2010/main" val="13418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6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0"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13" name="Text Placeholder 22"/>
          <p:cNvSpPr>
            <a:spLocks noGrp="1"/>
          </p:cNvSpPr>
          <p:nvPr>
            <p:ph type="body" sz="quarter" idx="14" hasCustomPrompt="1"/>
          </p:nvPr>
        </p:nvSpPr>
        <p:spPr>
          <a:xfrm>
            <a:off x="457200"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5" name="Text Placeholder 22"/>
          <p:cNvSpPr>
            <a:spLocks noGrp="1"/>
          </p:cNvSpPr>
          <p:nvPr>
            <p:ph type="body" sz="quarter" idx="15" hasCustomPrompt="1"/>
          </p:nvPr>
        </p:nvSpPr>
        <p:spPr>
          <a:xfrm>
            <a:off x="4418703"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16" name="Text Placeholder 22"/>
          <p:cNvSpPr>
            <a:spLocks noGrp="1"/>
          </p:cNvSpPr>
          <p:nvPr>
            <p:ph type="body" sz="quarter" idx="16" hasCustomPrompt="1"/>
          </p:nvPr>
        </p:nvSpPr>
        <p:spPr>
          <a:xfrm>
            <a:off x="4418703"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Text Placeholder 22"/>
          <p:cNvSpPr>
            <a:spLocks noGrp="1"/>
          </p:cNvSpPr>
          <p:nvPr>
            <p:ph type="body" sz="quarter" idx="17" hasCustomPrompt="1"/>
          </p:nvPr>
        </p:nvSpPr>
        <p:spPr>
          <a:xfrm>
            <a:off x="8380207"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21" name="Text Placeholder 22"/>
          <p:cNvSpPr>
            <a:spLocks noGrp="1"/>
          </p:cNvSpPr>
          <p:nvPr>
            <p:ph type="body" sz="quarter" idx="18" hasCustomPrompt="1"/>
          </p:nvPr>
        </p:nvSpPr>
        <p:spPr>
          <a:xfrm>
            <a:off x="8380207"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4" name="Text Placeholder 22"/>
          <p:cNvSpPr>
            <a:spLocks noGrp="1"/>
          </p:cNvSpPr>
          <p:nvPr>
            <p:ph type="body" sz="quarter" idx="19" hasCustomPrompt="1"/>
          </p:nvPr>
        </p:nvSpPr>
        <p:spPr>
          <a:xfrm>
            <a:off x="457200"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35" name="Text Placeholder 22"/>
          <p:cNvSpPr>
            <a:spLocks noGrp="1"/>
          </p:cNvSpPr>
          <p:nvPr>
            <p:ph type="body" sz="quarter" idx="20" hasCustomPrompt="1"/>
          </p:nvPr>
        </p:nvSpPr>
        <p:spPr>
          <a:xfrm>
            <a:off x="457200"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7" name="Text Placeholder 22"/>
          <p:cNvSpPr>
            <a:spLocks noGrp="1"/>
          </p:cNvSpPr>
          <p:nvPr>
            <p:ph type="body" sz="quarter" idx="21" hasCustomPrompt="1"/>
          </p:nvPr>
        </p:nvSpPr>
        <p:spPr>
          <a:xfrm>
            <a:off x="4418703"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38" name="Text Placeholder 22"/>
          <p:cNvSpPr>
            <a:spLocks noGrp="1"/>
          </p:cNvSpPr>
          <p:nvPr>
            <p:ph type="body" sz="quarter" idx="22" hasCustomPrompt="1"/>
          </p:nvPr>
        </p:nvSpPr>
        <p:spPr>
          <a:xfrm>
            <a:off x="4418703"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40" name="Text Placeholder 22"/>
          <p:cNvSpPr>
            <a:spLocks noGrp="1"/>
          </p:cNvSpPr>
          <p:nvPr>
            <p:ph type="body" sz="quarter" idx="23" hasCustomPrompt="1"/>
          </p:nvPr>
        </p:nvSpPr>
        <p:spPr>
          <a:xfrm>
            <a:off x="8380207"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41" name="Text Placeholder 22"/>
          <p:cNvSpPr>
            <a:spLocks noGrp="1"/>
          </p:cNvSpPr>
          <p:nvPr>
            <p:ph type="body" sz="quarter" idx="24" hasCustomPrompt="1"/>
          </p:nvPr>
        </p:nvSpPr>
        <p:spPr>
          <a:xfrm>
            <a:off x="8380207"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Tree>
    <p:extLst>
      <p:ext uri="{BB962C8B-B14F-4D97-AF65-F5344CB8AC3E}">
        <p14:creationId xmlns:p14="http://schemas.microsoft.com/office/powerpoint/2010/main" val="1855922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86985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3" name="Table Placeholder 2"/>
          <p:cNvSpPr>
            <a:spLocks noGrp="1"/>
          </p:cNvSpPr>
          <p:nvPr>
            <p:ph type="tbl" sz="quarter" idx="13"/>
          </p:nvPr>
        </p:nvSpPr>
        <p:spPr>
          <a:xfrm>
            <a:off x="460760" y="1828804"/>
            <a:ext cx="11272263" cy="3455987"/>
          </a:xfrm>
          <a:prstGeom prst="rect">
            <a:avLst/>
          </a:prstGeom>
        </p:spPr>
        <p:txBody>
          <a:bodyPr anchor="ctr"/>
          <a:lstStyle>
            <a:lvl1pPr>
              <a:defRPr>
                <a:solidFill>
                  <a:schemeClr val="accent3"/>
                </a:solidFill>
              </a:defRPr>
            </a:lvl1pPr>
          </a:lstStyle>
          <a:p>
            <a:endParaRPr lang="en-IN" dirty="0"/>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dirty="0">
              <a:solidFill>
                <a:srgbClr val="1F497D"/>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rgbClr val="1F497D"/>
                </a:solidFill>
                <a:latin typeface="+mn-lt"/>
                <a:ea typeface="Georgia" charset="0"/>
                <a:cs typeface="Georgia" charset="0"/>
              </a:rPr>
              <a:t>® 2017 Copyright </a:t>
            </a:r>
            <a:r>
              <a:rPr lang="en-US" sz="800" dirty="0" err="1">
                <a:solidFill>
                  <a:srgbClr val="1F497D"/>
                </a:solidFill>
                <a:latin typeface="+mn-lt"/>
                <a:ea typeface="Georgia" charset="0"/>
                <a:cs typeface="Georgia" charset="0"/>
              </a:rPr>
              <a:t>Genpact</a:t>
            </a:r>
            <a:r>
              <a:rPr lang="en-US" sz="800" dirty="0">
                <a:solidFill>
                  <a:srgbClr val="1F497D"/>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193439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char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60744" y="465346"/>
            <a:ext cx="5482856"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60744" y="1026868"/>
            <a:ext cx="7540256"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1822752"/>
            <a:ext cx="6404344"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36" name="Text Placeholder 22"/>
          <p:cNvSpPr>
            <a:spLocks noGrp="1"/>
          </p:cNvSpPr>
          <p:nvPr>
            <p:ph type="body" sz="quarter" idx="14" hasCustomPrompt="1"/>
          </p:nvPr>
        </p:nvSpPr>
        <p:spPr>
          <a:xfrm>
            <a:off x="7391400" y="4635802"/>
            <a:ext cx="4343400" cy="533400"/>
          </a:xfrm>
          <a:prstGeom prst="rect">
            <a:avLst/>
          </a:prstGeom>
        </p:spPr>
        <p:txBody>
          <a:bodyPr/>
          <a:lstStyle>
            <a:lvl1pPr marL="0" indent="0" algn="ctr">
              <a:buClr>
                <a:srgbClr val="FF545F"/>
              </a:buClr>
              <a:buFont typeface="Arial" panose="020B0604020202020204" pitchFamily="34" charset="0"/>
              <a:buNone/>
              <a:defRPr sz="1050">
                <a:solidFill>
                  <a:srgbClr val="063161"/>
                </a:solidFill>
                <a:latin typeface="Georgia" panose="02040502050405020303" pitchFamily="18" charset="0"/>
              </a:defRPr>
            </a:lvl1pPr>
          </a:lstStyle>
          <a:p>
            <a:pPr lvl="0"/>
            <a:r>
              <a:rPr lang="en-US" dirty="0"/>
              <a:t>Chart 1: 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endParaRPr lang="en-US" dirty="0"/>
          </a:p>
        </p:txBody>
      </p:sp>
      <p:sp>
        <p:nvSpPr>
          <p:cNvPr id="38" name="Chart Placeholder 37"/>
          <p:cNvSpPr>
            <a:spLocks noGrp="1"/>
          </p:cNvSpPr>
          <p:nvPr>
            <p:ph type="chart" sz="quarter" idx="15"/>
          </p:nvPr>
        </p:nvSpPr>
        <p:spPr>
          <a:xfrm>
            <a:off x="7391400" y="1822752"/>
            <a:ext cx="4343400" cy="2691908"/>
          </a:xfrm>
          <a:prstGeom prst="rect">
            <a:avLst/>
          </a:prstGeom>
        </p:spPr>
        <p:txBody>
          <a:bodyPr/>
          <a:lstStyle>
            <a:lvl1pPr>
              <a:defRPr lang="en-IN" sz="1800" dirty="0">
                <a:solidFill>
                  <a:srgbClr val="063161"/>
                </a:solidFill>
                <a:latin typeface="Georgia" panose="02040502050405020303" pitchFamily="18" charset="0"/>
                <a:ea typeface="+mn-ea"/>
                <a:cs typeface="+mn-cs"/>
              </a:defRPr>
            </a:lvl1pPr>
          </a:lstStyle>
          <a:p>
            <a:endParaRPr lang="en-IN" dirty="0"/>
          </a:p>
        </p:txBody>
      </p:sp>
      <p:sp>
        <p:nvSpPr>
          <p:cNvPr id="2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3" name="TextBox 2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24" name="Picture 23"/>
          <p:cNvPicPr>
            <a:picLocks noChangeAspect="1"/>
          </p:cNvPicPr>
          <p:nvPr userDrawn="1"/>
        </p:nvPicPr>
        <p:blipFill>
          <a:blip r:embed="rId2"/>
          <a:stretch>
            <a:fillRect/>
          </a:stretch>
        </p:blipFill>
        <p:spPr>
          <a:xfrm>
            <a:off x="10893035" y="6462161"/>
            <a:ext cx="839972" cy="30908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6388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80772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66294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 name="Picture Placeholder 2"/>
          <p:cNvSpPr>
            <a:spLocks noGrp="1"/>
          </p:cNvSpPr>
          <p:nvPr>
            <p:ph type="pic" sz="quarter" idx="14"/>
          </p:nvPr>
        </p:nvSpPr>
        <p:spPr>
          <a:xfrm>
            <a:off x="457200" y="1846471"/>
            <a:ext cx="6019800" cy="3962400"/>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66294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2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4" name="TextBox 2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26" name="Picture 25"/>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4203783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icture 1">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9436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1" y="1031857"/>
            <a:ext cx="10435835"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 name="Picture Placeholder 2"/>
          <p:cNvSpPr>
            <a:spLocks noGrp="1"/>
          </p:cNvSpPr>
          <p:nvPr>
            <p:ph type="pic" sz="quarter" idx="14"/>
          </p:nvPr>
        </p:nvSpPr>
        <p:spPr>
          <a:xfrm>
            <a:off x="5715000" y="1831957"/>
            <a:ext cx="6019800" cy="3962400"/>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1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5" name="TextBox 1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6" name="Picture 15"/>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00736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ontent 3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62484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9296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 name="Picture Placeholder 2"/>
          <p:cNvSpPr>
            <a:spLocks noGrp="1"/>
          </p:cNvSpPr>
          <p:nvPr>
            <p:ph type="pic" sz="quarter" idx="14"/>
          </p:nvPr>
        </p:nvSpPr>
        <p:spPr>
          <a:xfrm>
            <a:off x="464613" y="1827677"/>
            <a:ext cx="3497807" cy="2058553"/>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0"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1" name="Picture 10"/>
          <p:cNvPicPr>
            <a:picLocks noChangeAspect="1"/>
          </p:cNvPicPr>
          <p:nvPr userDrawn="1"/>
        </p:nvPicPr>
        <p:blipFill>
          <a:blip r:embed="rId2"/>
          <a:stretch>
            <a:fillRect/>
          </a:stretch>
        </p:blipFill>
        <p:spPr>
          <a:xfrm>
            <a:off x="10893035" y="6462161"/>
            <a:ext cx="839972" cy="309081"/>
          </a:xfrm>
          <a:prstGeom prst="rect">
            <a:avLst/>
          </a:prstGeom>
        </p:spPr>
      </p:pic>
      <p:sp>
        <p:nvSpPr>
          <p:cNvPr id="17" name="Text Placeholder 22"/>
          <p:cNvSpPr>
            <a:spLocks noGrp="1"/>
          </p:cNvSpPr>
          <p:nvPr>
            <p:ph type="body" sz="quarter" idx="16" hasCustomPrompt="1"/>
          </p:nvPr>
        </p:nvSpPr>
        <p:spPr>
          <a:xfrm>
            <a:off x="8227807"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Picture Placeholder 2"/>
          <p:cNvSpPr>
            <a:spLocks noGrp="1"/>
          </p:cNvSpPr>
          <p:nvPr>
            <p:ph type="pic" sz="quarter" idx="17"/>
          </p:nvPr>
        </p:nvSpPr>
        <p:spPr>
          <a:xfrm>
            <a:off x="8235219" y="1827677"/>
            <a:ext cx="3497807" cy="2058553"/>
          </a:xfrm>
          <a:prstGeom prst="rect">
            <a:avLst/>
          </a:prstGeom>
        </p:spPr>
        <p:txBody>
          <a:bodyPr/>
          <a:lstStyle>
            <a:lvl1pPr>
              <a:defRPr>
                <a:solidFill>
                  <a:schemeClr val="accent3"/>
                </a:solidFill>
              </a:defRPr>
            </a:lvl1pPr>
          </a:lstStyle>
          <a:p>
            <a:endParaRPr lang="en-IN" dirty="0"/>
          </a:p>
        </p:txBody>
      </p:sp>
      <p:sp>
        <p:nvSpPr>
          <p:cNvPr id="19" name="Text Placeholder 22"/>
          <p:cNvSpPr>
            <a:spLocks noGrp="1"/>
          </p:cNvSpPr>
          <p:nvPr>
            <p:ph type="body" sz="quarter" idx="18" hasCustomPrompt="1"/>
          </p:nvPr>
        </p:nvSpPr>
        <p:spPr>
          <a:xfrm>
            <a:off x="8227807"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22"/>
          <p:cNvSpPr>
            <a:spLocks noGrp="1"/>
          </p:cNvSpPr>
          <p:nvPr>
            <p:ph type="body" sz="quarter" idx="19" hasCustomPrompt="1"/>
          </p:nvPr>
        </p:nvSpPr>
        <p:spPr>
          <a:xfrm>
            <a:off x="4331412"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1" name="Picture Placeholder 2"/>
          <p:cNvSpPr>
            <a:spLocks noGrp="1"/>
          </p:cNvSpPr>
          <p:nvPr>
            <p:ph type="pic" sz="quarter" idx="20"/>
          </p:nvPr>
        </p:nvSpPr>
        <p:spPr>
          <a:xfrm>
            <a:off x="4338825" y="1827677"/>
            <a:ext cx="3497807" cy="2058553"/>
          </a:xfrm>
          <a:prstGeom prst="rect">
            <a:avLst/>
          </a:prstGeom>
        </p:spPr>
        <p:txBody>
          <a:bodyPr/>
          <a:lstStyle>
            <a:lvl1pPr>
              <a:defRPr>
                <a:solidFill>
                  <a:schemeClr val="accent3"/>
                </a:solidFill>
              </a:defRPr>
            </a:lvl1pPr>
          </a:lstStyle>
          <a:p>
            <a:endParaRPr lang="en-IN" dirty="0"/>
          </a:p>
        </p:txBody>
      </p:sp>
      <p:sp>
        <p:nvSpPr>
          <p:cNvPr id="23" name="Text Placeholder 22"/>
          <p:cNvSpPr>
            <a:spLocks noGrp="1"/>
          </p:cNvSpPr>
          <p:nvPr>
            <p:ph type="body" sz="quarter" idx="21" hasCustomPrompt="1"/>
          </p:nvPr>
        </p:nvSpPr>
        <p:spPr>
          <a:xfrm>
            <a:off x="4331412"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Tree>
    <p:extLst>
      <p:ext uri="{BB962C8B-B14F-4D97-AF65-F5344CB8AC3E}">
        <p14:creationId xmlns:p14="http://schemas.microsoft.com/office/powerpoint/2010/main" val="2659645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ontent 4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20" y="460357"/>
            <a:ext cx="5480873"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101346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392965" y="4101060"/>
            <a:ext cx="2709931"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 name="Picture Placeholder 2"/>
          <p:cNvSpPr>
            <a:spLocks noGrp="1"/>
          </p:cNvSpPr>
          <p:nvPr>
            <p:ph type="pic" sz="quarter" idx="14"/>
          </p:nvPr>
        </p:nvSpPr>
        <p:spPr>
          <a:xfrm>
            <a:off x="464595" y="1827677"/>
            <a:ext cx="2576012" cy="2058553"/>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1" name="Picture 10"/>
          <p:cNvPicPr>
            <a:picLocks noChangeAspect="1"/>
          </p:cNvPicPr>
          <p:nvPr userDrawn="1"/>
        </p:nvPicPr>
        <p:blipFill>
          <a:blip r:embed="rId2"/>
          <a:stretch>
            <a:fillRect/>
          </a:stretch>
        </p:blipFill>
        <p:spPr>
          <a:xfrm>
            <a:off x="10893035" y="6462161"/>
            <a:ext cx="839972" cy="309081"/>
          </a:xfrm>
          <a:prstGeom prst="rect">
            <a:avLst/>
          </a:prstGeom>
        </p:spPr>
      </p:pic>
      <p:sp>
        <p:nvSpPr>
          <p:cNvPr id="17" name="Text Placeholder 22"/>
          <p:cNvSpPr>
            <a:spLocks noGrp="1"/>
          </p:cNvSpPr>
          <p:nvPr>
            <p:ph type="body" sz="quarter" idx="16" hasCustomPrompt="1"/>
          </p:nvPr>
        </p:nvSpPr>
        <p:spPr>
          <a:xfrm>
            <a:off x="6181499" y="4101060"/>
            <a:ext cx="2732072"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Picture Placeholder 2"/>
          <p:cNvSpPr>
            <a:spLocks noGrp="1"/>
          </p:cNvSpPr>
          <p:nvPr>
            <p:ph type="pic" sz="quarter" idx="17"/>
          </p:nvPr>
        </p:nvSpPr>
        <p:spPr>
          <a:xfrm>
            <a:off x="6259531" y="1827677"/>
            <a:ext cx="2576012" cy="2058553"/>
          </a:xfrm>
          <a:prstGeom prst="rect">
            <a:avLst/>
          </a:prstGeom>
        </p:spPr>
        <p:txBody>
          <a:bodyPr/>
          <a:lstStyle>
            <a:lvl1pPr>
              <a:defRPr>
                <a:solidFill>
                  <a:schemeClr val="accent3"/>
                </a:solidFill>
              </a:defRPr>
            </a:lvl1pPr>
          </a:lstStyle>
          <a:p>
            <a:endParaRPr lang="en-IN" dirty="0"/>
          </a:p>
        </p:txBody>
      </p:sp>
      <p:sp>
        <p:nvSpPr>
          <p:cNvPr id="19" name="Text Placeholder 22"/>
          <p:cNvSpPr>
            <a:spLocks noGrp="1"/>
          </p:cNvSpPr>
          <p:nvPr>
            <p:ph type="body" sz="quarter" idx="18" hasCustomPrompt="1"/>
          </p:nvPr>
        </p:nvSpPr>
        <p:spPr>
          <a:xfrm>
            <a:off x="6259529"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20" name="Text Placeholder 22"/>
          <p:cNvSpPr>
            <a:spLocks noGrp="1"/>
          </p:cNvSpPr>
          <p:nvPr>
            <p:ph type="body" sz="quarter" idx="19" hasCustomPrompt="1"/>
          </p:nvPr>
        </p:nvSpPr>
        <p:spPr>
          <a:xfrm>
            <a:off x="3291939" y="4101060"/>
            <a:ext cx="272986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1" name="Picture Placeholder 2"/>
          <p:cNvSpPr>
            <a:spLocks noGrp="1"/>
          </p:cNvSpPr>
          <p:nvPr>
            <p:ph type="pic" sz="quarter" idx="20"/>
          </p:nvPr>
        </p:nvSpPr>
        <p:spPr>
          <a:xfrm>
            <a:off x="3362063" y="1827677"/>
            <a:ext cx="2576012" cy="2058553"/>
          </a:xfrm>
          <a:prstGeom prst="rect">
            <a:avLst/>
          </a:prstGeom>
        </p:spPr>
        <p:txBody>
          <a:bodyPr/>
          <a:lstStyle>
            <a:lvl1pPr>
              <a:defRPr>
                <a:solidFill>
                  <a:schemeClr val="accent3"/>
                </a:solidFill>
              </a:defRPr>
            </a:lvl1pPr>
          </a:lstStyle>
          <a:p>
            <a:endParaRPr lang="en-IN" dirty="0"/>
          </a:p>
        </p:txBody>
      </p:sp>
      <p:sp>
        <p:nvSpPr>
          <p:cNvPr id="23" name="Text Placeholder 22"/>
          <p:cNvSpPr>
            <a:spLocks noGrp="1"/>
          </p:cNvSpPr>
          <p:nvPr>
            <p:ph type="body" sz="quarter" idx="21" hasCustomPrompt="1"/>
          </p:nvPr>
        </p:nvSpPr>
        <p:spPr>
          <a:xfrm>
            <a:off x="336614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16" name="Text Placeholder 22"/>
          <p:cNvSpPr>
            <a:spLocks noGrp="1"/>
          </p:cNvSpPr>
          <p:nvPr>
            <p:ph type="body" sz="quarter" idx="22" hasCustomPrompt="1"/>
          </p:nvPr>
        </p:nvSpPr>
        <p:spPr>
          <a:xfrm>
            <a:off x="9073269" y="4101060"/>
            <a:ext cx="273760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4" name="Picture Placeholder 2"/>
          <p:cNvSpPr>
            <a:spLocks noGrp="1"/>
          </p:cNvSpPr>
          <p:nvPr>
            <p:ph type="pic" sz="quarter" idx="23"/>
          </p:nvPr>
        </p:nvSpPr>
        <p:spPr>
          <a:xfrm>
            <a:off x="9156995" y="1827677"/>
            <a:ext cx="2576012" cy="2058553"/>
          </a:xfrm>
          <a:prstGeom prst="rect">
            <a:avLst/>
          </a:prstGeom>
        </p:spPr>
        <p:txBody>
          <a:bodyPr/>
          <a:lstStyle>
            <a:lvl1pPr>
              <a:defRPr>
                <a:solidFill>
                  <a:schemeClr val="accent3"/>
                </a:solidFill>
              </a:defRPr>
            </a:lvl1pPr>
          </a:lstStyle>
          <a:p>
            <a:endParaRPr lang="en-IN" dirty="0"/>
          </a:p>
        </p:txBody>
      </p:sp>
      <p:sp>
        <p:nvSpPr>
          <p:cNvPr id="26" name="Text Placeholder 22"/>
          <p:cNvSpPr>
            <a:spLocks noGrp="1"/>
          </p:cNvSpPr>
          <p:nvPr>
            <p:ph type="body" sz="quarter" idx="24" hasCustomPrompt="1"/>
          </p:nvPr>
        </p:nvSpPr>
        <p:spPr>
          <a:xfrm>
            <a:off x="914960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Tree>
    <p:extLst>
      <p:ext uri="{BB962C8B-B14F-4D97-AF65-F5344CB8AC3E}">
        <p14:creationId xmlns:p14="http://schemas.microsoft.com/office/powerpoint/2010/main" val="1749846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s Profile">
    <p:spTree>
      <p:nvGrpSpPr>
        <p:cNvPr id="1" name=""/>
        <p:cNvGrpSpPr/>
        <p:nvPr/>
      </p:nvGrpSpPr>
      <p:grpSpPr>
        <a:xfrm>
          <a:off x="0" y="0"/>
          <a:ext cx="0" cy="0"/>
          <a:chOff x="0" y="0"/>
          <a:chExt cx="0" cy="0"/>
        </a:xfrm>
      </p:grpSpPr>
      <p:sp>
        <p:nvSpPr>
          <p:cNvPr id="25" name="Text Placeholder 22"/>
          <p:cNvSpPr>
            <a:spLocks noGrp="1"/>
          </p:cNvSpPr>
          <p:nvPr>
            <p:ph type="body" sz="quarter" idx="13" hasCustomPrompt="1"/>
          </p:nvPr>
        </p:nvSpPr>
        <p:spPr>
          <a:xfrm>
            <a:off x="474119"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27" name="Text Placeholder 22"/>
          <p:cNvSpPr>
            <a:spLocks noGrp="1"/>
          </p:cNvSpPr>
          <p:nvPr>
            <p:ph type="body" sz="quarter" idx="18" hasCustomPrompt="1"/>
          </p:nvPr>
        </p:nvSpPr>
        <p:spPr>
          <a:xfrm>
            <a:off x="474119"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5" name="Picture Placeholder 4"/>
          <p:cNvSpPr>
            <a:spLocks noGrp="1"/>
          </p:cNvSpPr>
          <p:nvPr>
            <p:ph type="pic" sz="quarter" idx="20"/>
          </p:nvPr>
        </p:nvSpPr>
        <p:spPr>
          <a:xfrm>
            <a:off x="474138" y="1844327"/>
            <a:ext cx="2045425" cy="1954363"/>
          </a:xfrm>
          <a:prstGeom prst="rect">
            <a:avLst/>
          </a:prstGeom>
        </p:spPr>
        <p:txBody>
          <a:bodyPr/>
          <a:lstStyle>
            <a:lvl1pPr algn="ctr">
              <a:defRPr sz="1200">
                <a:solidFill>
                  <a:schemeClr val="tx2"/>
                </a:solidFill>
              </a:defRPr>
            </a:lvl1pPr>
          </a:lstStyle>
          <a:p>
            <a:endParaRPr lang="en-IN"/>
          </a:p>
        </p:txBody>
      </p:sp>
      <p:sp>
        <p:nvSpPr>
          <p:cNvPr id="6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63" name="TextBox 6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4" name="Picture 63"/>
          <p:cNvPicPr>
            <a:picLocks noChangeAspect="1"/>
          </p:cNvPicPr>
          <p:nvPr userDrawn="1"/>
        </p:nvPicPr>
        <p:blipFill>
          <a:blip r:embed="rId2"/>
          <a:stretch>
            <a:fillRect/>
          </a:stretch>
        </p:blipFill>
        <p:spPr>
          <a:xfrm>
            <a:off x="10893035" y="6462161"/>
            <a:ext cx="839972" cy="309081"/>
          </a:xfrm>
          <a:prstGeom prst="rect">
            <a:avLst/>
          </a:prstGeom>
        </p:spPr>
      </p:pic>
      <p:sp>
        <p:nvSpPr>
          <p:cNvPr id="65" name="Text Placeholder 22"/>
          <p:cNvSpPr>
            <a:spLocks noGrp="1"/>
          </p:cNvSpPr>
          <p:nvPr>
            <p:ph type="body" sz="quarter" idx="11" hasCustomPrompt="1"/>
          </p:nvPr>
        </p:nvSpPr>
        <p:spPr>
          <a:xfrm>
            <a:off x="457200" y="460357"/>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66" name="Text Placeholder 22"/>
          <p:cNvSpPr>
            <a:spLocks noGrp="1"/>
          </p:cNvSpPr>
          <p:nvPr>
            <p:ph type="body" sz="quarter" idx="12" hasCustomPrompt="1"/>
          </p:nvPr>
        </p:nvSpPr>
        <p:spPr>
          <a:xfrm>
            <a:off x="457200" y="1031857"/>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7" name="Text Placeholder 22"/>
          <p:cNvSpPr>
            <a:spLocks noGrp="1"/>
          </p:cNvSpPr>
          <p:nvPr>
            <p:ph type="body" sz="quarter" idx="21" hasCustomPrompt="1"/>
          </p:nvPr>
        </p:nvSpPr>
        <p:spPr>
          <a:xfrm>
            <a:off x="474119"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68" name="Picture Placeholder 4"/>
          <p:cNvSpPr>
            <a:spLocks noGrp="1"/>
          </p:cNvSpPr>
          <p:nvPr>
            <p:ph type="pic" sz="quarter" idx="22"/>
          </p:nvPr>
        </p:nvSpPr>
        <p:spPr>
          <a:xfrm>
            <a:off x="2777504" y="1844327"/>
            <a:ext cx="2045425" cy="1954363"/>
          </a:xfrm>
          <a:prstGeom prst="rect">
            <a:avLst/>
          </a:prstGeom>
        </p:spPr>
        <p:txBody>
          <a:bodyPr/>
          <a:lstStyle>
            <a:lvl1pPr algn="ctr">
              <a:defRPr sz="1200">
                <a:solidFill>
                  <a:schemeClr val="tx2"/>
                </a:solidFill>
              </a:defRPr>
            </a:lvl1pPr>
          </a:lstStyle>
          <a:p>
            <a:endParaRPr lang="en-IN"/>
          </a:p>
        </p:txBody>
      </p:sp>
      <p:sp>
        <p:nvSpPr>
          <p:cNvPr id="69" name="Picture Placeholder 4"/>
          <p:cNvSpPr>
            <a:spLocks noGrp="1"/>
          </p:cNvSpPr>
          <p:nvPr>
            <p:ph type="pic" sz="quarter" idx="23"/>
          </p:nvPr>
        </p:nvSpPr>
        <p:spPr>
          <a:xfrm>
            <a:off x="5080870" y="1844327"/>
            <a:ext cx="2045425" cy="1954363"/>
          </a:xfrm>
          <a:prstGeom prst="rect">
            <a:avLst/>
          </a:prstGeom>
        </p:spPr>
        <p:txBody>
          <a:bodyPr/>
          <a:lstStyle>
            <a:lvl1pPr algn="ctr">
              <a:defRPr sz="1200">
                <a:solidFill>
                  <a:schemeClr val="tx2"/>
                </a:solidFill>
              </a:defRPr>
            </a:lvl1pPr>
          </a:lstStyle>
          <a:p>
            <a:endParaRPr lang="en-IN"/>
          </a:p>
        </p:txBody>
      </p:sp>
      <p:sp>
        <p:nvSpPr>
          <p:cNvPr id="70" name="Picture Placeholder 4"/>
          <p:cNvSpPr>
            <a:spLocks noGrp="1"/>
          </p:cNvSpPr>
          <p:nvPr>
            <p:ph type="pic" sz="quarter" idx="24"/>
          </p:nvPr>
        </p:nvSpPr>
        <p:spPr>
          <a:xfrm>
            <a:off x="7384236" y="1844327"/>
            <a:ext cx="2045425" cy="1954363"/>
          </a:xfrm>
          <a:prstGeom prst="rect">
            <a:avLst/>
          </a:prstGeom>
        </p:spPr>
        <p:txBody>
          <a:bodyPr/>
          <a:lstStyle>
            <a:lvl1pPr algn="ctr">
              <a:defRPr sz="1200">
                <a:solidFill>
                  <a:schemeClr val="tx2"/>
                </a:solidFill>
              </a:defRPr>
            </a:lvl1pPr>
          </a:lstStyle>
          <a:p>
            <a:endParaRPr lang="en-IN"/>
          </a:p>
        </p:txBody>
      </p:sp>
      <p:sp>
        <p:nvSpPr>
          <p:cNvPr id="71" name="Picture Placeholder 4"/>
          <p:cNvSpPr>
            <a:spLocks noGrp="1"/>
          </p:cNvSpPr>
          <p:nvPr>
            <p:ph type="pic" sz="quarter" idx="25"/>
          </p:nvPr>
        </p:nvSpPr>
        <p:spPr>
          <a:xfrm>
            <a:off x="9687601" y="1844327"/>
            <a:ext cx="2045425" cy="1954363"/>
          </a:xfrm>
          <a:prstGeom prst="rect">
            <a:avLst/>
          </a:prstGeom>
        </p:spPr>
        <p:txBody>
          <a:bodyPr/>
          <a:lstStyle>
            <a:lvl1pPr algn="ctr">
              <a:defRPr sz="1200">
                <a:solidFill>
                  <a:schemeClr val="tx2"/>
                </a:solidFill>
              </a:defRPr>
            </a:lvl1pPr>
          </a:lstStyle>
          <a:p>
            <a:endParaRPr lang="en-IN"/>
          </a:p>
        </p:txBody>
      </p:sp>
      <p:sp>
        <p:nvSpPr>
          <p:cNvPr id="72" name="Text Placeholder 22"/>
          <p:cNvSpPr>
            <a:spLocks noGrp="1"/>
          </p:cNvSpPr>
          <p:nvPr>
            <p:ph type="body" sz="quarter" idx="26" hasCustomPrompt="1"/>
          </p:nvPr>
        </p:nvSpPr>
        <p:spPr>
          <a:xfrm>
            <a:off x="2777485"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3" name="Text Placeholder 22"/>
          <p:cNvSpPr>
            <a:spLocks noGrp="1"/>
          </p:cNvSpPr>
          <p:nvPr>
            <p:ph type="body" sz="quarter" idx="27" hasCustomPrompt="1"/>
          </p:nvPr>
        </p:nvSpPr>
        <p:spPr>
          <a:xfrm>
            <a:off x="2777485"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74" name="Text Placeholder 22"/>
          <p:cNvSpPr>
            <a:spLocks noGrp="1"/>
          </p:cNvSpPr>
          <p:nvPr>
            <p:ph type="body" sz="quarter" idx="28" hasCustomPrompt="1"/>
          </p:nvPr>
        </p:nvSpPr>
        <p:spPr>
          <a:xfrm>
            <a:off x="2777485"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75" name="Text Placeholder 22"/>
          <p:cNvSpPr>
            <a:spLocks noGrp="1"/>
          </p:cNvSpPr>
          <p:nvPr>
            <p:ph type="body" sz="quarter" idx="29" hasCustomPrompt="1"/>
          </p:nvPr>
        </p:nvSpPr>
        <p:spPr>
          <a:xfrm>
            <a:off x="5080851"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6" name="Text Placeholder 22"/>
          <p:cNvSpPr>
            <a:spLocks noGrp="1"/>
          </p:cNvSpPr>
          <p:nvPr>
            <p:ph type="body" sz="quarter" idx="30" hasCustomPrompt="1"/>
          </p:nvPr>
        </p:nvSpPr>
        <p:spPr>
          <a:xfrm>
            <a:off x="5080851"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77" name="Text Placeholder 22"/>
          <p:cNvSpPr>
            <a:spLocks noGrp="1"/>
          </p:cNvSpPr>
          <p:nvPr>
            <p:ph type="body" sz="quarter" idx="31" hasCustomPrompt="1"/>
          </p:nvPr>
        </p:nvSpPr>
        <p:spPr>
          <a:xfrm>
            <a:off x="5080851"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78" name="Text Placeholder 22"/>
          <p:cNvSpPr>
            <a:spLocks noGrp="1"/>
          </p:cNvSpPr>
          <p:nvPr>
            <p:ph type="body" sz="quarter" idx="32" hasCustomPrompt="1"/>
          </p:nvPr>
        </p:nvSpPr>
        <p:spPr>
          <a:xfrm>
            <a:off x="7384216"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9" name="Text Placeholder 22"/>
          <p:cNvSpPr>
            <a:spLocks noGrp="1"/>
          </p:cNvSpPr>
          <p:nvPr>
            <p:ph type="body" sz="quarter" idx="33" hasCustomPrompt="1"/>
          </p:nvPr>
        </p:nvSpPr>
        <p:spPr>
          <a:xfrm>
            <a:off x="7384216"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80" name="Text Placeholder 22"/>
          <p:cNvSpPr>
            <a:spLocks noGrp="1"/>
          </p:cNvSpPr>
          <p:nvPr>
            <p:ph type="body" sz="quarter" idx="34" hasCustomPrompt="1"/>
          </p:nvPr>
        </p:nvSpPr>
        <p:spPr>
          <a:xfrm>
            <a:off x="7384216"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81" name="Text Placeholder 22"/>
          <p:cNvSpPr>
            <a:spLocks noGrp="1"/>
          </p:cNvSpPr>
          <p:nvPr>
            <p:ph type="body" sz="quarter" idx="35" hasCustomPrompt="1"/>
          </p:nvPr>
        </p:nvSpPr>
        <p:spPr>
          <a:xfrm>
            <a:off x="9687583"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82" name="Text Placeholder 22"/>
          <p:cNvSpPr>
            <a:spLocks noGrp="1"/>
          </p:cNvSpPr>
          <p:nvPr>
            <p:ph type="body" sz="quarter" idx="36" hasCustomPrompt="1"/>
          </p:nvPr>
        </p:nvSpPr>
        <p:spPr>
          <a:xfrm>
            <a:off x="9687583"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83" name="Text Placeholder 22"/>
          <p:cNvSpPr>
            <a:spLocks noGrp="1"/>
          </p:cNvSpPr>
          <p:nvPr>
            <p:ph type="body" sz="quarter" idx="37" hasCustomPrompt="1"/>
          </p:nvPr>
        </p:nvSpPr>
        <p:spPr>
          <a:xfrm>
            <a:off x="9687583"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Tree>
    <p:extLst>
      <p:ext uri="{BB962C8B-B14F-4D97-AF65-F5344CB8AC3E}">
        <p14:creationId xmlns:p14="http://schemas.microsoft.com/office/powerpoint/2010/main" val="4132213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Option 2">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a:lstStyle>
            <a:lvl1pPr>
              <a:defRPr sz="3200">
                <a:solidFill>
                  <a:schemeClr val="bg1"/>
                </a:solidFill>
                <a:latin typeface="+mj-lt"/>
              </a:defRPr>
            </a:lvl1pPr>
          </a:lstStyle>
          <a:p>
            <a:r>
              <a:rPr lang="en-US" sz="3200" dirty="0">
                <a:solidFill>
                  <a:schemeClr val="bg1"/>
                </a:solidFill>
              </a:rPr>
              <a:t>Agenda</a:t>
            </a:r>
            <a:r>
              <a:rPr lang="ko-KR" altLang="en-US" sz="3200" dirty="0">
                <a:solidFill>
                  <a:schemeClr val="bg1"/>
                </a:solidFill>
              </a:rPr>
              <a:t> </a:t>
            </a:r>
            <a:r>
              <a:rPr lang="en-US" altLang="ko-KR" sz="3200" dirty="0">
                <a:solidFill>
                  <a:schemeClr val="bg1"/>
                </a:solidFill>
              </a:rPr>
              <a:t>opt 1</a:t>
            </a:r>
            <a:endParaRPr lang="en-US" sz="3200" dirty="0">
              <a:solidFill>
                <a:schemeClr val="bg1"/>
              </a:solidFill>
            </a:endParaRP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sp>
        <p:nvSpPr>
          <p:cNvPr id="9" name="Text Placeholder 2"/>
          <p:cNvSpPr>
            <a:spLocks noGrp="1"/>
          </p:cNvSpPr>
          <p:nvPr>
            <p:ph type="body" sz="quarter" idx="11" hasCustomPrompt="1"/>
          </p:nvPr>
        </p:nvSpPr>
        <p:spPr>
          <a:xfrm>
            <a:off x="464595" y="1828800"/>
            <a:ext cx="9067800" cy="4343400"/>
          </a:xfrm>
          <a:prstGeom prst="rect">
            <a:avLst/>
          </a:prstGeom>
        </p:spPr>
        <p:txBody>
          <a:bodyPr/>
          <a:lstStyle>
            <a:lvl1pPr>
              <a:defRPr sz="2000">
                <a:solidFill>
                  <a:schemeClr val="bg1"/>
                </a:solidFill>
              </a:defRPr>
            </a:lvl1pPr>
          </a:lstStyle>
          <a:p>
            <a:pPr lvl="0"/>
            <a:r>
              <a:rPr lang="en-US" dirty="0"/>
              <a:t>Lorem ipsum dolor sit </a:t>
            </a:r>
            <a:r>
              <a:rPr lang="en-US" dirty="0" err="1"/>
              <a:t>amet</a:t>
            </a:r>
            <a:r>
              <a:rPr lang="en-US" dirty="0"/>
              <a:t>					1</a:t>
            </a:r>
          </a:p>
          <a:p>
            <a:pPr lvl="2"/>
            <a:endParaRPr lang="en-US" dirty="0"/>
          </a:p>
          <a:p>
            <a:endParaRPr lang="en-US" dirty="0"/>
          </a:p>
        </p:txBody>
      </p:sp>
    </p:spTree>
    <p:extLst>
      <p:ext uri="{BB962C8B-B14F-4D97-AF65-F5344CB8AC3E}">
        <p14:creationId xmlns:p14="http://schemas.microsoft.com/office/powerpoint/2010/main" val="3711868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stimonial for 1">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139309"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7200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818788" y="2729998"/>
            <a:ext cx="801213" cy="166096"/>
          </a:xfrm>
          <a:prstGeom prst="rect">
            <a:avLst/>
          </a:prstGeom>
        </p:spPr>
      </p:pic>
      <p:sp>
        <p:nvSpPr>
          <p:cNvPr id="20" name="Picture Placeholder 4"/>
          <p:cNvSpPr>
            <a:spLocks noGrp="1"/>
          </p:cNvSpPr>
          <p:nvPr userDrawn="1">
            <p:ph type="pic" sz="quarter" idx="17"/>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1856811" y="3511552"/>
            <a:ext cx="8487908" cy="1289051"/>
          </a:xfrm>
          <a:prstGeom prst="rect">
            <a:avLst/>
          </a:prstGeom>
        </p:spPr>
        <p:txBody>
          <a:bodyPr/>
          <a:lstStyle>
            <a:lvl1pPr marL="0" indent="0" algn="ctr">
              <a:buClr>
                <a:srgbClr val="FF545F"/>
              </a:buClr>
              <a:buFont typeface="Arial" panose="020B0604020202020204" pitchFamily="34" charset="0"/>
              <a:buNone/>
              <a:defRPr sz="16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26" name="Text Placeholder 22"/>
          <p:cNvSpPr>
            <a:spLocks noGrp="1"/>
          </p:cNvSpPr>
          <p:nvPr userDrawn="1">
            <p:ph type="body" sz="quarter" idx="19" hasCustomPrompt="1"/>
          </p:nvPr>
        </p:nvSpPr>
        <p:spPr>
          <a:xfrm>
            <a:off x="4630369"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630369"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5" name="Picture 14"/>
          <p:cNvPicPr>
            <a:picLocks noChangeAspect="1"/>
          </p:cNvPicPr>
          <p:nvPr userDrawn="1"/>
        </p:nvPicPr>
        <p:blipFill>
          <a:blip r:embed="rId4"/>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761941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stimonial for 3">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069125" y="3417088"/>
            <a:ext cx="1922907" cy="1429333"/>
          </a:xfrm>
          <a:prstGeom prst="rect">
            <a:avLst/>
          </a:prstGeom>
        </p:spPr>
      </p:pic>
      <p:pic>
        <p:nvPicPr>
          <p:cNvPr id="9" name="Picture 8"/>
          <p:cNvPicPr>
            <a:picLocks noChangeAspect="1"/>
          </p:cNvPicPr>
          <p:nvPr userDrawn="1"/>
        </p:nvPicPr>
        <p:blipFill>
          <a:blip r:embed="rId2"/>
          <a:stretch>
            <a:fillRect/>
          </a:stretch>
        </p:blipFill>
        <p:spPr>
          <a:xfrm>
            <a:off x="1492029"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4468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userDrawn="1">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14" name="Picture 13"/>
          <p:cNvPicPr>
            <a:picLocks noChangeAspect="1"/>
          </p:cNvPicPr>
          <p:nvPr userDrawn="1"/>
        </p:nvPicPr>
        <p:blipFill>
          <a:blip r:embed="rId3">
            <a:duotone>
              <a:prstClr val="black"/>
              <a:schemeClr val="tx2">
                <a:tint val="45000"/>
                <a:satMod val="400000"/>
              </a:schemeClr>
            </a:duotone>
          </a:blip>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duotone>
              <a:prstClr val="black"/>
              <a:schemeClr val="tx2">
                <a:tint val="45000"/>
                <a:satMod val="400000"/>
              </a:schemeClr>
            </a:duotone>
          </a:blip>
          <a:stretch>
            <a:fillRect/>
          </a:stretch>
        </p:blipFill>
        <p:spPr>
          <a:xfrm rot="10800000">
            <a:off x="3138596" y="2729998"/>
            <a:ext cx="801213" cy="166096"/>
          </a:xfrm>
          <a:prstGeom prst="rect">
            <a:avLst/>
          </a:prstGeom>
        </p:spPr>
      </p:pic>
      <p:sp>
        <p:nvSpPr>
          <p:cNvPr id="37" name="Text Placeholder 22"/>
          <p:cNvSpPr>
            <a:spLocks noGrp="1"/>
          </p:cNvSpPr>
          <p:nvPr userDrawn="1">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36" name="Text Placeholder 22"/>
          <p:cNvSpPr>
            <a:spLocks noGrp="1"/>
          </p:cNvSpPr>
          <p:nvPr userDrawn="1">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20" name="Picture Placeholder 4"/>
          <p:cNvSpPr>
            <a:spLocks noGrp="1"/>
          </p:cNvSpPr>
          <p:nvPr userDrawn="1">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userDrawn="1">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33" name="Picture Placeholder 4"/>
          <p:cNvSpPr>
            <a:spLocks noGrp="1"/>
          </p:cNvSpPr>
          <p:nvPr userDrawn="1">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duotone>
              <a:prstClr val="black"/>
              <a:schemeClr val="tx2">
                <a:tint val="45000"/>
                <a:satMod val="400000"/>
              </a:schemeClr>
            </a:duotone>
          </a:blip>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duotone>
              <a:prstClr val="black"/>
              <a:schemeClr val="tx2">
                <a:tint val="45000"/>
                <a:satMod val="400000"/>
              </a:schemeClr>
            </a:duotone>
          </a:blip>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42" name="Text Placeholder 22"/>
          <p:cNvSpPr>
            <a:spLocks noGrp="1"/>
          </p:cNvSpPr>
          <p:nvPr userDrawn="1">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pic>
        <p:nvPicPr>
          <p:cNvPr id="44" name="Picture 43"/>
          <p:cNvPicPr>
            <a:picLocks noChangeAspect="1"/>
          </p:cNvPicPr>
          <p:nvPr userDrawn="1"/>
        </p:nvPicPr>
        <p:blipFill>
          <a:blip r:embed="rId2"/>
          <a:stretch>
            <a:fillRect/>
          </a:stretch>
        </p:blipFill>
        <p:spPr>
          <a:xfrm>
            <a:off x="8649521" y="3417088"/>
            <a:ext cx="1922907" cy="1429333"/>
          </a:xfrm>
          <a:prstGeom prst="rect">
            <a:avLst/>
          </a:prstGeom>
        </p:spPr>
      </p:pic>
      <p:sp>
        <p:nvSpPr>
          <p:cNvPr id="38" name="Text Placeholder 22"/>
          <p:cNvSpPr>
            <a:spLocks noGrp="1"/>
          </p:cNvSpPr>
          <p:nvPr userDrawn="1">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30" name="Picture 29"/>
          <p:cNvPicPr>
            <a:picLocks noChangeAspect="1"/>
          </p:cNvPicPr>
          <p:nvPr userDrawn="1"/>
        </p:nvPicPr>
        <p:blipFill>
          <a:blip r:embed="rId4"/>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1769621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1">
    <p:spTree>
      <p:nvGrpSpPr>
        <p:cNvPr id="1" name=""/>
        <p:cNvGrpSpPr/>
        <p:nvPr/>
      </p:nvGrpSpPr>
      <p:grpSpPr>
        <a:xfrm>
          <a:off x="0" y="0"/>
          <a:ext cx="0" cy="0"/>
          <a:chOff x="0" y="0"/>
          <a:chExt cx="0" cy="0"/>
        </a:xfrm>
      </p:grpSpPr>
      <p:sp>
        <p:nvSpPr>
          <p:cNvPr id="2" name="Rectangle 1"/>
          <p:cNvSpPr/>
          <p:nvPr userDrawn="1"/>
        </p:nvSpPr>
        <p:spPr>
          <a:xfrm>
            <a:off x="3" y="4"/>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 name="Picture Placeholder 4"/>
          <p:cNvSpPr>
            <a:spLocks noGrp="1"/>
          </p:cNvSpPr>
          <p:nvPr>
            <p:ph type="pic" sz="quarter" idx="13"/>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5009629" y="3429524"/>
            <a:ext cx="2182275" cy="1616933"/>
          </a:xfrm>
          <a:prstGeom prst="rect">
            <a:avLst/>
          </a:prstGeom>
        </p:spPr>
      </p:pic>
      <p:sp>
        <p:nvSpPr>
          <p:cNvPr id="24" name="Text Placeholder 22"/>
          <p:cNvSpPr>
            <a:spLocks noGrp="1"/>
          </p:cNvSpPr>
          <p:nvPr>
            <p:ph type="body" sz="quarter" idx="14" hasCustomPrompt="1"/>
          </p:nvPr>
        </p:nvSpPr>
        <p:spPr>
          <a:xfrm>
            <a:off x="1882817" y="3511552"/>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pic>
        <p:nvPicPr>
          <p:cNvPr id="14" name="Picture 13"/>
          <p:cNvPicPr>
            <a:picLocks noChangeAspect="1"/>
          </p:cNvPicPr>
          <p:nvPr userDrawn="1"/>
        </p:nvPicPr>
        <p:blipFill>
          <a:blip r:embed="rId3"/>
          <a:stretch>
            <a:fillRect/>
          </a:stretch>
        </p:blipFill>
        <p:spPr>
          <a:xfrm>
            <a:off x="4572000"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37" name="Text Placeholder 22"/>
          <p:cNvSpPr>
            <a:spLocks noGrp="1"/>
          </p:cNvSpPr>
          <p:nvPr>
            <p:ph type="body" sz="quarter" idx="16" hasCustomPrompt="1"/>
          </p:nvPr>
        </p:nvSpPr>
        <p:spPr>
          <a:xfrm>
            <a:off x="1882817" y="538716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1882817" y="508638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dirty="0"/>
              <a:t>Name of person</a:t>
            </a:r>
          </a:p>
        </p:txBody>
      </p:sp>
      <p:sp>
        <p:nvSpPr>
          <p:cNvPr id="15"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16" name="TextBox 15"/>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871086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2">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userDrawn="1"/>
        </p:nvPicPr>
        <p:blipFill>
          <a:blip r:embed="rId2"/>
          <a:stretch>
            <a:fillRect/>
          </a:stretch>
        </p:blipFill>
        <p:spPr>
          <a:xfrm>
            <a:off x="5134549" y="3356231"/>
            <a:ext cx="1922907" cy="1429333"/>
          </a:xfrm>
          <a:prstGeom prst="rect">
            <a:avLst/>
          </a:prstGeom>
        </p:spPr>
      </p:pic>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 name="Picture Placeholder 4"/>
          <p:cNvSpPr>
            <a:spLocks noGrp="1"/>
          </p:cNvSpPr>
          <p:nvPr>
            <p:ph type="pic" sz="quarter" idx="13"/>
          </p:nvPr>
        </p:nvSpPr>
        <p:spPr>
          <a:xfrm>
            <a:off x="5591177"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p:ph type="body" sz="quarter" idx="14" hasCustomPrompt="1"/>
          </p:nvPr>
        </p:nvSpPr>
        <p:spPr>
          <a:xfrm>
            <a:off x="1878053" y="3511552"/>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7" name="Text Placeholder 22"/>
          <p:cNvSpPr>
            <a:spLocks noGrp="1"/>
          </p:cNvSpPr>
          <p:nvPr>
            <p:ph type="body" sz="quarter" idx="16" hasCustomPrompt="1"/>
          </p:nvPr>
        </p:nvSpPr>
        <p:spPr>
          <a:xfrm>
            <a:off x="1878053" y="538716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1878053" y="508638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dirty="0"/>
              <a:t>Name of person</a:t>
            </a:r>
          </a:p>
        </p:txBody>
      </p:sp>
      <p:pic>
        <p:nvPicPr>
          <p:cNvPr id="17" name="Picture 16"/>
          <p:cNvPicPr>
            <a:picLocks noChangeAspect="1"/>
          </p:cNvPicPr>
          <p:nvPr userDrawn="1"/>
        </p:nvPicPr>
        <p:blipFill>
          <a:blip r:embed="rId3"/>
          <a:stretch>
            <a:fillRect/>
          </a:stretch>
        </p:blipFill>
        <p:spPr>
          <a:xfrm>
            <a:off x="4572000" y="2729998"/>
            <a:ext cx="801213" cy="166096"/>
          </a:xfrm>
          <a:prstGeom prst="rect">
            <a:avLst/>
          </a:prstGeom>
        </p:spPr>
      </p:pic>
      <p:pic>
        <p:nvPicPr>
          <p:cNvPr id="18" name="Picture 17"/>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32588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1">
    <p:spTree>
      <p:nvGrpSpPr>
        <p:cNvPr id="1" name=""/>
        <p:cNvGrpSpPr/>
        <p:nvPr/>
      </p:nvGrpSpPr>
      <p:grpSpPr>
        <a:xfrm>
          <a:off x="0" y="0"/>
          <a:ext cx="0" cy="0"/>
          <a:chOff x="0" y="0"/>
          <a:chExt cx="0" cy="0"/>
        </a:xfrm>
      </p:grpSpPr>
      <p:sp>
        <p:nvSpPr>
          <p:cNvPr id="2" name="Rectangle 1"/>
          <p:cNvSpPr/>
          <p:nvPr userDrawn="1"/>
        </p:nvSpPr>
        <p:spPr>
          <a:xfrm>
            <a:off x="3" y="4"/>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p:cNvGrpSpPr/>
          <p:nvPr userDrawn="1"/>
        </p:nvGrpSpPr>
        <p:grpSpPr>
          <a:xfrm>
            <a:off x="4544677" y="2730004"/>
            <a:ext cx="2971800" cy="2316429"/>
            <a:chOff x="4234880" y="2729998"/>
            <a:chExt cx="2971800" cy="2316429"/>
          </a:xfrm>
        </p:grpSpPr>
        <p:pic>
          <p:nvPicPr>
            <p:cNvPr id="21" name="Picture 20"/>
            <p:cNvPicPr>
              <a:picLocks noChangeAspect="1"/>
            </p:cNvPicPr>
            <p:nvPr userDrawn="1"/>
          </p:nvPicPr>
          <p:blipFill>
            <a:blip r:embed="rId2"/>
            <a:stretch>
              <a:fillRect/>
            </a:stretch>
          </p:blipFill>
          <p:spPr>
            <a:xfrm>
              <a:off x="4629641" y="3429494"/>
              <a:ext cx="2182275" cy="1616933"/>
            </a:xfrm>
            <a:prstGeom prst="rect">
              <a:avLst/>
            </a:prstGeom>
          </p:spPr>
        </p:pic>
        <p:pic>
          <p:nvPicPr>
            <p:cNvPr id="23" name="Picture 22"/>
            <p:cNvPicPr>
              <a:picLocks noChangeAspect="1"/>
            </p:cNvPicPr>
            <p:nvPr userDrawn="1"/>
          </p:nvPicPr>
          <p:blipFill>
            <a:blip r:embed="rId3"/>
            <a:stretch>
              <a:fillRect/>
            </a:stretch>
          </p:blipFill>
          <p:spPr>
            <a:xfrm>
              <a:off x="42348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405467" y="2729998"/>
              <a:ext cx="801213" cy="166096"/>
            </a:xfrm>
            <a:prstGeom prst="rect">
              <a:avLst/>
            </a:prstGeom>
          </p:spPr>
        </p:pic>
      </p:grpSp>
      <p:sp>
        <p:nvSpPr>
          <p:cNvPr id="5" name="Picture Placeholder 4"/>
          <p:cNvSpPr>
            <a:spLocks noGrp="1"/>
          </p:cNvSpPr>
          <p:nvPr>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1362769" y="3429524"/>
            <a:ext cx="2182275" cy="1616933"/>
          </a:xfrm>
          <a:prstGeom prst="rect">
            <a:avLst/>
          </a:prstGeom>
        </p:spPr>
      </p:pic>
      <p:sp>
        <p:nvSpPr>
          <p:cNvPr id="24" name="Text Placeholder 22"/>
          <p:cNvSpPr>
            <a:spLocks noGrp="1"/>
          </p:cNvSpPr>
          <p:nvPr>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14" name="Picture 13"/>
          <p:cNvPicPr>
            <a:picLocks noChangeAspect="1"/>
          </p:cNvPicPr>
          <p:nvPr userDrawn="1"/>
        </p:nvPicPr>
        <p:blipFill>
          <a:blip r:embed="rId3"/>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6" y="2729998"/>
            <a:ext cx="801213" cy="166096"/>
          </a:xfrm>
          <a:prstGeom prst="rect">
            <a:avLst/>
          </a:prstGeom>
        </p:spPr>
      </p:pic>
      <p:sp>
        <p:nvSpPr>
          <p:cNvPr id="37" name="Text Placeholder 22"/>
          <p:cNvSpPr>
            <a:spLocks noGrp="1"/>
          </p:cNvSpPr>
          <p:nvPr>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20" name="Picture Placeholder 4"/>
          <p:cNvSpPr>
            <a:spLocks noGrp="1"/>
          </p:cNvSpPr>
          <p:nvPr>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27" name="Text Placeholder 22"/>
          <p:cNvSpPr>
            <a:spLocks noGrp="1"/>
          </p:cNvSpPr>
          <p:nvPr>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33" name="Picture Placeholder 4"/>
          <p:cNvSpPr>
            <a:spLocks noGrp="1"/>
          </p:cNvSpPr>
          <p:nvPr>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4" name="Picture 33"/>
          <p:cNvPicPr>
            <a:picLocks noChangeAspect="1"/>
          </p:cNvPicPr>
          <p:nvPr userDrawn="1"/>
        </p:nvPicPr>
        <p:blipFill>
          <a:blip r:embed="rId2"/>
          <a:stretch>
            <a:fillRect/>
          </a:stretch>
        </p:blipFill>
        <p:spPr>
          <a:xfrm>
            <a:off x="8519837" y="3429524"/>
            <a:ext cx="2182275" cy="1616933"/>
          </a:xfrm>
          <a:prstGeom prst="rect">
            <a:avLst/>
          </a:prstGeom>
        </p:spPr>
      </p:pic>
      <p:sp>
        <p:nvSpPr>
          <p:cNvPr id="38" name="Text Placeholder 22"/>
          <p:cNvSpPr>
            <a:spLocks noGrp="1"/>
          </p:cNvSpPr>
          <p:nvPr>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39" name="Picture 38"/>
          <p:cNvPicPr>
            <a:picLocks noChangeAspect="1"/>
          </p:cNvPicPr>
          <p:nvPr userDrawn="1"/>
        </p:nvPicPr>
        <p:blipFill>
          <a:blip r:embed="rId3"/>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42" name="Text Placeholder 22"/>
          <p:cNvSpPr>
            <a:spLocks noGrp="1"/>
          </p:cNvSpPr>
          <p:nvPr>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3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32" name="TextBox 3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43" name="Picture 4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532687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p:cNvPicPr>
            <a:picLocks noChangeAspect="1"/>
          </p:cNvPicPr>
          <p:nvPr userDrawn="1"/>
        </p:nvPicPr>
        <p:blipFill>
          <a:blip r:embed="rId2"/>
          <a:stretch>
            <a:fillRect/>
          </a:stretch>
        </p:blipFill>
        <p:spPr>
          <a:xfrm>
            <a:off x="5172645" y="3356231"/>
            <a:ext cx="1922907" cy="1429333"/>
          </a:xfrm>
          <a:prstGeom prst="rect">
            <a:avLst/>
          </a:prstGeom>
        </p:spPr>
      </p:pic>
      <p:pic>
        <p:nvPicPr>
          <p:cNvPr id="23" name="Picture 22"/>
          <p:cNvPicPr>
            <a:picLocks noChangeAspect="1"/>
          </p:cNvPicPr>
          <p:nvPr userDrawn="1"/>
        </p:nvPicPr>
        <p:blipFill>
          <a:blip r:embed="rId3"/>
          <a:stretch>
            <a:fillRect/>
          </a:stretch>
        </p:blipFill>
        <p:spPr>
          <a:xfrm>
            <a:off x="45446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4" name="Picture 13"/>
          <p:cNvPicPr>
            <a:picLocks noChangeAspect="1"/>
          </p:cNvPicPr>
          <p:nvPr userDrawn="1"/>
        </p:nvPicPr>
        <p:blipFill>
          <a:blip r:embed="rId3"/>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6" y="2729998"/>
            <a:ext cx="801213" cy="166096"/>
          </a:xfrm>
          <a:prstGeom prst="rect">
            <a:avLst/>
          </a:prstGeom>
        </p:spPr>
      </p:pic>
      <p:sp>
        <p:nvSpPr>
          <p:cNvPr id="37" name="Text Placeholder 22"/>
          <p:cNvSpPr>
            <a:spLocks noGrp="1"/>
          </p:cNvSpPr>
          <p:nvPr userDrawn="1">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userDrawn="1">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20" name="Picture Placeholder 4"/>
          <p:cNvSpPr>
            <a:spLocks noGrp="1"/>
          </p:cNvSpPr>
          <p:nvPr userDrawn="1">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userDrawn="1">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33" name="Picture Placeholder 4"/>
          <p:cNvSpPr>
            <a:spLocks noGrp="1"/>
          </p:cNvSpPr>
          <p:nvPr userDrawn="1">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42" name="Text Placeholder 22"/>
          <p:cNvSpPr>
            <a:spLocks noGrp="1"/>
          </p:cNvSpPr>
          <p:nvPr userDrawn="1">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pic>
        <p:nvPicPr>
          <p:cNvPr id="32" name="Picture 31"/>
          <p:cNvPicPr>
            <a:picLocks noChangeAspect="1"/>
          </p:cNvPicPr>
          <p:nvPr userDrawn="1"/>
        </p:nvPicPr>
        <p:blipFill>
          <a:blip r:embed="rId2"/>
          <a:stretch>
            <a:fillRect/>
          </a:stretch>
        </p:blipFill>
        <p:spPr>
          <a:xfrm>
            <a:off x="8649521" y="3356231"/>
            <a:ext cx="1922907" cy="1429333"/>
          </a:xfrm>
          <a:prstGeom prst="rect">
            <a:avLst/>
          </a:prstGeom>
        </p:spPr>
      </p:pic>
      <p:sp>
        <p:nvSpPr>
          <p:cNvPr id="38" name="Text Placeholder 22"/>
          <p:cNvSpPr>
            <a:spLocks noGrp="1"/>
          </p:cNvSpPr>
          <p:nvPr userDrawn="1">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43" name="Picture 42"/>
          <p:cNvPicPr>
            <a:picLocks noChangeAspect="1"/>
          </p:cNvPicPr>
          <p:nvPr userDrawn="1"/>
        </p:nvPicPr>
        <p:blipFill>
          <a:blip r:embed="rId2"/>
          <a:stretch>
            <a:fillRect/>
          </a:stretch>
        </p:blipFill>
        <p:spPr>
          <a:xfrm>
            <a:off x="1492453" y="3356231"/>
            <a:ext cx="1922907" cy="1429333"/>
          </a:xfrm>
          <a:prstGeom prst="rect">
            <a:avLst/>
          </a:prstGeom>
        </p:spPr>
      </p:pic>
      <p:sp>
        <p:nvSpPr>
          <p:cNvPr id="24" name="Text Placeholder 22"/>
          <p:cNvSpPr>
            <a:spLocks noGrp="1"/>
          </p:cNvSpPr>
          <p:nvPr userDrawn="1">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0338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37757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37" y="4039500"/>
            <a:ext cx="3816697" cy="4487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26"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
        <p:nvSpPr>
          <p:cNvPr id="27"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Tree>
    <p:extLst>
      <p:ext uri="{BB962C8B-B14F-4D97-AF65-F5344CB8AC3E}">
        <p14:creationId xmlns:p14="http://schemas.microsoft.com/office/powerpoint/2010/main" val="3748418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3775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37" y="4039500"/>
            <a:ext cx="3816697" cy="4487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R="0" lvl="0" indent="0"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chemeClr val="bg1"/>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12"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
        <p:nvSpPr>
          <p:cNvPr id="13"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Tree>
    <p:extLst>
      <p:ext uri="{BB962C8B-B14F-4D97-AF65-F5344CB8AC3E}">
        <p14:creationId xmlns:p14="http://schemas.microsoft.com/office/powerpoint/2010/main" val="402209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123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10" name="Triangle 3"/>
          <p:cNvSpPr/>
          <p:nvPr userDrawn="1"/>
        </p:nvSpPr>
        <p:spPr>
          <a:xfrm rot="5400000">
            <a:off x="5595270" y="2754668"/>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userDrawn="1"/>
        </p:nvSpPr>
        <p:spPr>
          <a:xfrm>
            <a:off x="5994419" y="3644324"/>
            <a:ext cx="573860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12" name="Rectangle 11"/>
          <p:cNvSpPr/>
          <p:nvPr userDrawn="1"/>
        </p:nvSpPr>
        <p:spPr>
          <a:xfrm>
            <a:off x="460764" y="3644324"/>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13" name="Rectangle 12"/>
          <p:cNvSpPr/>
          <p:nvPr userDrawn="1"/>
        </p:nvSpPr>
        <p:spPr>
          <a:xfrm>
            <a:off x="5994419" y="4925979"/>
            <a:ext cx="573860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22" name="Triangle 3"/>
          <p:cNvSpPr/>
          <p:nvPr userDrawn="1"/>
        </p:nvSpPr>
        <p:spPr>
          <a:xfrm rot="5400000">
            <a:off x="5595270" y="4045269"/>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Triangle 3"/>
          <p:cNvSpPr/>
          <p:nvPr userDrawn="1"/>
        </p:nvSpPr>
        <p:spPr>
          <a:xfrm rot="5400000">
            <a:off x="5595270" y="5318417"/>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 Placeholder 5"/>
          <p:cNvSpPr>
            <a:spLocks noGrp="1"/>
          </p:cNvSpPr>
          <p:nvPr>
            <p:ph type="body" sz="quarter" idx="18" hasCustomPrompt="1"/>
          </p:nvPr>
        </p:nvSpPr>
        <p:spPr>
          <a:xfrm>
            <a:off x="6781800" y="2674219"/>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29" name="Text Placeholder 5"/>
          <p:cNvSpPr>
            <a:spLocks noGrp="1"/>
          </p:cNvSpPr>
          <p:nvPr>
            <p:ph type="body" sz="quarter" idx="19" hasCustomPrompt="1"/>
          </p:nvPr>
        </p:nvSpPr>
        <p:spPr>
          <a:xfrm>
            <a:off x="6781800" y="3953834"/>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0" name="Text Placeholder 5"/>
          <p:cNvSpPr>
            <a:spLocks noGrp="1"/>
          </p:cNvSpPr>
          <p:nvPr>
            <p:ph type="body" sz="quarter" idx="20" hasCustomPrompt="1"/>
          </p:nvPr>
        </p:nvSpPr>
        <p:spPr>
          <a:xfrm>
            <a:off x="6781800" y="5237968"/>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1" name="Text Placeholder 30"/>
          <p:cNvSpPr>
            <a:spLocks noGrp="1"/>
          </p:cNvSpPr>
          <p:nvPr>
            <p:ph type="body" sz="quarter" idx="21" hasCustomPrompt="1"/>
          </p:nvPr>
        </p:nvSpPr>
        <p:spPr>
          <a:xfrm>
            <a:off x="801872" y="2674219"/>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2" name="Rectangle 31"/>
          <p:cNvSpPr/>
          <p:nvPr userDrawn="1"/>
        </p:nvSpPr>
        <p:spPr>
          <a:xfrm>
            <a:off x="460764" y="4925979"/>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33" name="Text Placeholder 30"/>
          <p:cNvSpPr>
            <a:spLocks noGrp="1"/>
          </p:cNvSpPr>
          <p:nvPr>
            <p:ph type="body" sz="quarter" idx="22" hasCustomPrompt="1"/>
          </p:nvPr>
        </p:nvSpPr>
        <p:spPr>
          <a:xfrm>
            <a:off x="801872" y="395152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4" name="Text Placeholder 30"/>
          <p:cNvSpPr>
            <a:spLocks noGrp="1"/>
          </p:cNvSpPr>
          <p:nvPr>
            <p:ph type="body" sz="quarter" idx="23" hasCustomPrompt="1"/>
          </p:nvPr>
        </p:nvSpPr>
        <p:spPr>
          <a:xfrm>
            <a:off x="801872" y="523796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Tree>
    <p:extLst>
      <p:ext uri="{BB962C8B-B14F-4D97-AF65-F5344CB8AC3E}">
        <p14:creationId xmlns:p14="http://schemas.microsoft.com/office/powerpoint/2010/main" val="2007060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4" name="Rectangle 23"/>
          <p:cNvSpPr/>
          <p:nvPr userDrawn="1"/>
        </p:nvSpPr>
        <p:spPr>
          <a:xfrm>
            <a:off x="4097869" y="1928190"/>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1928190"/>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1" y="1928190"/>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12" y="1928190"/>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8" name="Rectangle 27"/>
          <p:cNvSpPr/>
          <p:nvPr userDrawn="1"/>
        </p:nvSpPr>
        <p:spPr>
          <a:xfrm>
            <a:off x="4097869" y="3356039"/>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356039"/>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1" y="3356039"/>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12" y="3356039"/>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2" name="Rectangle 31"/>
          <p:cNvSpPr/>
          <p:nvPr userDrawn="1"/>
        </p:nvSpPr>
        <p:spPr>
          <a:xfrm>
            <a:off x="4097869" y="4783948"/>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783948"/>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1" y="4783948"/>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12" y="4783948"/>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4" name="Text Placeholder 3"/>
          <p:cNvSpPr>
            <a:spLocks noGrp="1"/>
          </p:cNvSpPr>
          <p:nvPr>
            <p:ph type="body" sz="quarter" idx="13" hasCustomPrompt="1"/>
          </p:nvPr>
        </p:nvSpPr>
        <p:spPr>
          <a:xfrm>
            <a:off x="457201" y="2256784"/>
            <a:ext cx="619763" cy="571440"/>
          </a:xfrm>
          <a:prstGeom prst="rect">
            <a:avLst/>
          </a:prstGeom>
        </p:spPr>
        <p:txBody>
          <a:bodyPr anchor="ctr"/>
          <a:lstStyle>
            <a:lvl1pPr algn="ctr">
              <a:defRPr sz="5400">
                <a:solidFill>
                  <a:schemeClr val="bg1"/>
                </a:solidFill>
              </a:defRPr>
            </a:lvl1pPr>
          </a:lstStyle>
          <a:p>
            <a:pPr lvl="0"/>
            <a:r>
              <a:rPr lang="en-US" dirty="0"/>
              <a:t>1</a:t>
            </a:r>
            <a:endParaRPr lang="en-IN" dirty="0"/>
          </a:p>
        </p:txBody>
      </p:sp>
      <p:sp>
        <p:nvSpPr>
          <p:cNvPr id="36" name="Text Placeholder 3"/>
          <p:cNvSpPr>
            <a:spLocks noGrp="1"/>
          </p:cNvSpPr>
          <p:nvPr>
            <p:ph type="body" sz="quarter" idx="14" hasCustomPrompt="1"/>
          </p:nvPr>
        </p:nvSpPr>
        <p:spPr>
          <a:xfrm>
            <a:off x="457212" y="3691640"/>
            <a:ext cx="609599" cy="569421"/>
          </a:xfrm>
          <a:prstGeom prst="rect">
            <a:avLst/>
          </a:prstGeom>
        </p:spPr>
        <p:txBody>
          <a:bodyPr anchor="ctr"/>
          <a:lstStyle>
            <a:lvl1pPr algn="ctr">
              <a:defRPr sz="5400">
                <a:solidFill>
                  <a:schemeClr val="bg1"/>
                </a:solidFill>
              </a:defRPr>
            </a:lvl1pPr>
          </a:lstStyle>
          <a:p>
            <a:pPr lvl="0"/>
            <a:r>
              <a:rPr lang="en-US" dirty="0"/>
              <a:t>2</a:t>
            </a:r>
            <a:endParaRPr lang="en-IN" dirty="0"/>
          </a:p>
        </p:txBody>
      </p:sp>
      <p:sp>
        <p:nvSpPr>
          <p:cNvPr id="37" name="Text Placeholder 3"/>
          <p:cNvSpPr>
            <a:spLocks noGrp="1"/>
          </p:cNvSpPr>
          <p:nvPr>
            <p:ph type="body" sz="quarter" idx="15" hasCustomPrompt="1"/>
          </p:nvPr>
        </p:nvSpPr>
        <p:spPr>
          <a:xfrm>
            <a:off x="457212" y="4901745"/>
            <a:ext cx="609599" cy="905014"/>
          </a:xfrm>
          <a:prstGeom prst="rect">
            <a:avLst/>
          </a:prstGeom>
        </p:spPr>
        <p:txBody>
          <a:bodyPr anchor="ctr"/>
          <a:lstStyle>
            <a:lvl1pPr algn="ctr">
              <a:lnSpc>
                <a:spcPts val="6480"/>
              </a:lnSpc>
              <a:defRPr sz="5400">
                <a:solidFill>
                  <a:schemeClr val="bg1"/>
                </a:solidFill>
              </a:defRPr>
            </a:lvl1pPr>
          </a:lstStyle>
          <a:p>
            <a:pPr lvl="0"/>
            <a:r>
              <a:rPr lang="en-US" dirty="0"/>
              <a:t>3</a:t>
            </a:r>
            <a:endParaRPr lang="en-IN" dirty="0"/>
          </a:p>
        </p:txBody>
      </p:sp>
      <p:sp>
        <p:nvSpPr>
          <p:cNvPr id="38" name="Text Placeholder 5"/>
          <p:cNvSpPr>
            <a:spLocks noGrp="1"/>
          </p:cNvSpPr>
          <p:nvPr>
            <p:ph type="body" sz="quarter" idx="18" hasCustomPrompt="1"/>
          </p:nvPr>
        </p:nvSpPr>
        <p:spPr>
          <a:xfrm>
            <a:off x="1219200" y="2256813"/>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39" name="Text Placeholder 5"/>
          <p:cNvSpPr>
            <a:spLocks noGrp="1"/>
          </p:cNvSpPr>
          <p:nvPr>
            <p:ph type="body" sz="quarter" idx="19" hasCustomPrompt="1"/>
          </p:nvPr>
        </p:nvSpPr>
        <p:spPr>
          <a:xfrm>
            <a:off x="1219200" y="3684662"/>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40" name="Text Placeholder 5"/>
          <p:cNvSpPr>
            <a:spLocks noGrp="1"/>
          </p:cNvSpPr>
          <p:nvPr>
            <p:ph type="body" sz="quarter" idx="20" hasCustomPrompt="1"/>
          </p:nvPr>
        </p:nvSpPr>
        <p:spPr>
          <a:xfrm>
            <a:off x="1219200" y="5112571"/>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41" name="Text Placeholder 5"/>
          <p:cNvSpPr>
            <a:spLocks noGrp="1"/>
          </p:cNvSpPr>
          <p:nvPr>
            <p:ph type="body" sz="quarter" idx="21" hasCustomPrompt="1"/>
          </p:nvPr>
        </p:nvSpPr>
        <p:spPr>
          <a:xfrm>
            <a:off x="4796546" y="2256813"/>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2" name="Text Placeholder 5"/>
          <p:cNvSpPr>
            <a:spLocks noGrp="1"/>
          </p:cNvSpPr>
          <p:nvPr>
            <p:ph type="body" sz="quarter" idx="22" hasCustomPrompt="1"/>
          </p:nvPr>
        </p:nvSpPr>
        <p:spPr>
          <a:xfrm>
            <a:off x="4796546" y="3684662"/>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3" name="Text Placeholder 5"/>
          <p:cNvSpPr>
            <a:spLocks noGrp="1"/>
          </p:cNvSpPr>
          <p:nvPr>
            <p:ph type="body" sz="quarter" idx="23" hasCustomPrompt="1"/>
          </p:nvPr>
        </p:nvSpPr>
        <p:spPr>
          <a:xfrm>
            <a:off x="4796546" y="511785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Tree>
    <p:extLst>
      <p:ext uri="{BB962C8B-B14F-4D97-AF65-F5344CB8AC3E}">
        <p14:creationId xmlns:p14="http://schemas.microsoft.com/office/powerpoint/2010/main" val="158555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Option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5" y="4"/>
            <a:ext cx="12188951" cy="6857999"/>
          </a:xfrm>
          <a:prstGeom prst="rect">
            <a:avLst/>
          </a:prstGeom>
        </p:spPr>
      </p:pic>
      <p:pic>
        <p:nvPicPr>
          <p:cNvPr id="26" name="Picture 25"/>
          <p:cNvPicPr>
            <a:picLocks noChangeAspect="1"/>
          </p:cNvPicPr>
          <p:nvPr userDrawn="1"/>
        </p:nvPicPr>
        <p:blipFill>
          <a:blip r:embed="rId3"/>
          <a:stretch>
            <a:fillRect/>
          </a:stretch>
        </p:blipFill>
        <p:spPr>
          <a:xfrm>
            <a:off x="10893035" y="6462161"/>
            <a:ext cx="839972" cy="309081"/>
          </a:xfrm>
          <a:prstGeom prst="rect">
            <a:avLst/>
          </a:prstGeom>
        </p:spPr>
      </p:pic>
      <p:sp>
        <p:nvSpPr>
          <p:cNvPr id="29" name="Text Placeholder 28"/>
          <p:cNvSpPr>
            <a:spLocks noGrp="1"/>
          </p:cNvSpPr>
          <p:nvPr>
            <p:ph type="body" sz="quarter" idx="10" hasCustomPrompt="1"/>
          </p:nvPr>
        </p:nvSpPr>
        <p:spPr>
          <a:xfrm>
            <a:off x="464595" y="468090"/>
            <a:ext cx="3276600" cy="609600"/>
          </a:xfrm>
          <a:prstGeom prst="rect">
            <a:avLst/>
          </a:prstGeom>
        </p:spPr>
        <p:txBody>
          <a:bodyPr/>
          <a:lstStyle>
            <a:lvl1pPr>
              <a:defRPr sz="3200">
                <a:solidFill>
                  <a:schemeClr val="accent6"/>
                </a:solidFill>
              </a:defRPr>
            </a:lvl1pPr>
          </a:lstStyle>
          <a:p>
            <a:pPr lvl="0"/>
            <a:r>
              <a:rPr lang="en-US" dirty="0"/>
              <a:t>Agenda opt 3</a:t>
            </a:r>
            <a:endParaRPr lang="en-IN" dirty="0"/>
          </a:p>
        </p:txBody>
      </p:sp>
      <p:sp>
        <p:nvSpPr>
          <p:cNvPr id="32" name="Text Placeholder 31"/>
          <p:cNvSpPr>
            <a:spLocks noGrp="1"/>
          </p:cNvSpPr>
          <p:nvPr>
            <p:ph type="body" sz="quarter" idx="11" hasCustomPrompt="1"/>
          </p:nvPr>
        </p:nvSpPr>
        <p:spPr>
          <a:xfrm>
            <a:off x="464593" y="1828800"/>
            <a:ext cx="10283435" cy="3429000"/>
          </a:xfrm>
          <a:prstGeom prst="rect">
            <a:avLst/>
          </a:prstGeom>
        </p:spPr>
        <p:txBody>
          <a:bodyPr/>
          <a:lstStyle>
            <a:lvl1pPr>
              <a:defRPr sz="2000">
                <a:solidFill>
                  <a:schemeClr val="accent6"/>
                </a:solidFill>
              </a:defRPr>
            </a:lvl1pPr>
            <a:lvl2pPr>
              <a:defRPr sz="1800">
                <a:solidFill>
                  <a:srgbClr val="073262"/>
                </a:solidFill>
              </a:defRPr>
            </a:lvl2pPr>
            <a:lvl3pPr>
              <a:defRPr sz="1600">
                <a:solidFill>
                  <a:schemeClr val="tx2"/>
                </a:solidFill>
              </a:defRPr>
            </a:lvl3pPr>
            <a:lvl4pPr>
              <a:defRPr sz="2000">
                <a:solidFill>
                  <a:schemeClr val="tx2"/>
                </a:solidFill>
              </a:defRPr>
            </a:lvl4pPr>
            <a:lvl5pPr>
              <a:defRPr sz="2000">
                <a:solidFill>
                  <a:schemeClr val="tx2"/>
                </a:solidFill>
              </a:defRPr>
            </a:lvl5pPr>
          </a:lstStyle>
          <a:p>
            <a:pPr lvl="0"/>
            <a:r>
              <a:rPr lang="en-US" dirty="0"/>
              <a:t>Lorem ipsum dolor sit </a:t>
            </a:r>
            <a:r>
              <a:rPr lang="en-US" dirty="0" err="1"/>
              <a:t>amet</a:t>
            </a:r>
            <a:r>
              <a:rPr lang="en-US" dirty="0"/>
              <a:t>					1</a:t>
            </a:r>
          </a:p>
          <a:p>
            <a:pPr lvl="2"/>
            <a:endParaRPr lang="en-US" dirty="0"/>
          </a:p>
        </p:txBody>
      </p:sp>
      <p:sp>
        <p:nvSpPr>
          <p:cNvPr id="4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42" name="TextBox 4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spTree>
    <p:extLst>
      <p:ext uri="{BB962C8B-B14F-4D97-AF65-F5344CB8AC3E}">
        <p14:creationId xmlns:p14="http://schemas.microsoft.com/office/powerpoint/2010/main" val="3145924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3">
    <p:spTree>
      <p:nvGrpSpPr>
        <p:cNvPr id="1" name=""/>
        <p:cNvGrpSpPr/>
        <p:nvPr/>
      </p:nvGrpSpPr>
      <p:grpSpPr>
        <a:xfrm>
          <a:off x="0" y="0"/>
          <a:ext cx="0" cy="0"/>
          <a:chOff x="0" y="0"/>
          <a:chExt cx="0" cy="0"/>
        </a:xfrm>
      </p:grpSpPr>
      <p:sp>
        <p:nvSpPr>
          <p:cNvPr id="4" name="Rectangle 3"/>
          <p:cNvSpPr/>
          <p:nvPr userDrawn="1"/>
        </p:nvSpPr>
        <p:spPr>
          <a:xfrm>
            <a:off x="457219"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8" name="Rectangle 27"/>
          <p:cNvSpPr/>
          <p:nvPr userDrawn="1"/>
        </p:nvSpPr>
        <p:spPr>
          <a:xfrm>
            <a:off x="457220" y="2559541"/>
            <a:ext cx="3522121"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174111"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464595" y="2559542"/>
            <a:ext cx="3095876"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19" y="1945849"/>
            <a:ext cx="11275807" cy="571440"/>
          </a:xfrm>
          <a:prstGeom prst="rect">
            <a:avLst/>
          </a:prstGeom>
        </p:spPr>
        <p:txBody>
          <a:bodyPr anchor="ctr"/>
          <a:lstStyle>
            <a:lvl1pPr algn="ctr">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IN" dirty="0"/>
          </a:p>
        </p:txBody>
      </p:sp>
      <p:sp>
        <p:nvSpPr>
          <p:cNvPr id="55" name="Text Placeholder 5"/>
          <p:cNvSpPr>
            <a:spLocks noGrp="1"/>
          </p:cNvSpPr>
          <p:nvPr userDrawn="1">
            <p:ph type="body" sz="quarter" idx="18" hasCustomPrompt="1"/>
          </p:nvPr>
        </p:nvSpPr>
        <p:spPr>
          <a:xfrm>
            <a:off x="609600"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6" name="Text Placeholder 5"/>
          <p:cNvSpPr>
            <a:spLocks noGrp="1"/>
          </p:cNvSpPr>
          <p:nvPr userDrawn="1">
            <p:ph type="body" sz="quarter" idx="21" hasCustomPrompt="1"/>
          </p:nvPr>
        </p:nvSpPr>
        <p:spPr>
          <a:xfrm>
            <a:off x="609600"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
        <p:nvSpPr>
          <p:cNvPr id="79" name="Rectangle 78"/>
          <p:cNvSpPr/>
          <p:nvPr userDrawn="1"/>
        </p:nvSpPr>
        <p:spPr>
          <a:xfrm>
            <a:off x="8210885"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80" name="Parallelogram 79"/>
          <p:cNvSpPr/>
          <p:nvPr userDrawn="1"/>
        </p:nvSpPr>
        <p:spPr>
          <a:xfrm>
            <a:off x="10927795"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80"/>
          <p:cNvSpPr/>
          <p:nvPr userDrawn="1"/>
        </p:nvSpPr>
        <p:spPr>
          <a:xfrm>
            <a:off x="8218283" y="2559542"/>
            <a:ext cx="3095876"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82" name="Text Placeholder 5"/>
          <p:cNvSpPr>
            <a:spLocks noGrp="1"/>
          </p:cNvSpPr>
          <p:nvPr>
            <p:ph type="body" sz="quarter" idx="22" hasCustomPrompt="1"/>
          </p:nvPr>
        </p:nvSpPr>
        <p:spPr>
          <a:xfrm>
            <a:off x="8363287"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83" name="Text Placeholder 5"/>
          <p:cNvSpPr>
            <a:spLocks noGrp="1"/>
          </p:cNvSpPr>
          <p:nvPr>
            <p:ph type="body" sz="quarter" idx="23" hasCustomPrompt="1"/>
          </p:nvPr>
        </p:nvSpPr>
        <p:spPr>
          <a:xfrm>
            <a:off x="8363287"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
        <p:nvSpPr>
          <p:cNvPr id="84" name="Rectangle 83"/>
          <p:cNvSpPr/>
          <p:nvPr userDrawn="1"/>
        </p:nvSpPr>
        <p:spPr>
          <a:xfrm>
            <a:off x="4334041"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85" name="Parallelogram 84"/>
          <p:cNvSpPr/>
          <p:nvPr userDrawn="1"/>
        </p:nvSpPr>
        <p:spPr>
          <a:xfrm>
            <a:off x="705095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85"/>
          <p:cNvSpPr/>
          <p:nvPr userDrawn="1"/>
        </p:nvSpPr>
        <p:spPr>
          <a:xfrm>
            <a:off x="4341439" y="2559542"/>
            <a:ext cx="3095876"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87" name="Text Placeholder 5"/>
          <p:cNvSpPr>
            <a:spLocks noGrp="1"/>
          </p:cNvSpPr>
          <p:nvPr>
            <p:ph type="body" sz="quarter" idx="24" hasCustomPrompt="1"/>
          </p:nvPr>
        </p:nvSpPr>
        <p:spPr>
          <a:xfrm>
            <a:off x="4486444"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88" name="Text Placeholder 5"/>
          <p:cNvSpPr>
            <a:spLocks noGrp="1"/>
          </p:cNvSpPr>
          <p:nvPr>
            <p:ph type="body" sz="quarter" idx="25" hasCustomPrompt="1"/>
          </p:nvPr>
        </p:nvSpPr>
        <p:spPr>
          <a:xfrm>
            <a:off x="4486444"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Tree>
    <p:extLst>
      <p:ext uri="{BB962C8B-B14F-4D97-AF65-F5344CB8AC3E}">
        <p14:creationId xmlns:p14="http://schemas.microsoft.com/office/powerpoint/2010/main" val="1237618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laceholder for 4">
    <p:spTree>
      <p:nvGrpSpPr>
        <p:cNvPr id="1" name=""/>
        <p:cNvGrpSpPr/>
        <p:nvPr/>
      </p:nvGrpSpPr>
      <p:grpSpPr>
        <a:xfrm>
          <a:off x="0" y="0"/>
          <a:ext cx="0" cy="0"/>
          <a:chOff x="0" y="0"/>
          <a:chExt cx="0" cy="0"/>
        </a:xfrm>
      </p:grpSpPr>
      <p:sp>
        <p:nvSpPr>
          <p:cNvPr id="4" name="Rectangle 3"/>
          <p:cNvSpPr/>
          <p:nvPr userDrawn="1"/>
        </p:nvSpPr>
        <p:spPr>
          <a:xfrm>
            <a:off x="457219"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8" name="Rectangle 27"/>
          <p:cNvSpPr/>
          <p:nvPr userDrawn="1"/>
        </p:nvSpPr>
        <p:spPr>
          <a:xfrm>
            <a:off x="457201"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0" name="Rectangle 29"/>
          <p:cNvSpPr/>
          <p:nvPr userDrawn="1"/>
        </p:nvSpPr>
        <p:spPr>
          <a:xfrm>
            <a:off x="464596" y="2559542"/>
            <a:ext cx="2330480"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19" y="1945849"/>
            <a:ext cx="11275807" cy="571440"/>
          </a:xfrm>
          <a:prstGeom prst="rect">
            <a:avLst/>
          </a:prstGeom>
        </p:spPr>
        <p:txBody>
          <a:bodyPr anchor="ctr"/>
          <a:lstStyle>
            <a:lvl1pPr algn="ctr">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IN" dirty="0"/>
          </a:p>
        </p:txBody>
      </p:sp>
      <p:sp>
        <p:nvSpPr>
          <p:cNvPr id="56" name="Text Placeholder 5"/>
          <p:cNvSpPr>
            <a:spLocks noGrp="1"/>
          </p:cNvSpPr>
          <p:nvPr userDrawn="1">
            <p:ph type="body" sz="quarter" idx="21" hasCustomPrompt="1"/>
          </p:nvPr>
        </p:nvSpPr>
        <p:spPr>
          <a:xfrm>
            <a:off x="609621"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24" name="Parallelogram 23"/>
          <p:cNvSpPr/>
          <p:nvPr userDrawn="1"/>
        </p:nvSpPr>
        <p:spPr>
          <a:xfrm>
            <a:off x="2392471"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Text Placeholder 5"/>
          <p:cNvSpPr>
            <a:spLocks noGrp="1"/>
          </p:cNvSpPr>
          <p:nvPr userDrawn="1">
            <p:ph type="body" sz="quarter" idx="18" hasCustomPrompt="1"/>
          </p:nvPr>
        </p:nvSpPr>
        <p:spPr>
          <a:xfrm>
            <a:off x="609621"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61" name="Rectangle 60"/>
          <p:cNvSpPr/>
          <p:nvPr userDrawn="1"/>
        </p:nvSpPr>
        <p:spPr>
          <a:xfrm>
            <a:off x="3302309"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2" name="Rectangle 61"/>
          <p:cNvSpPr/>
          <p:nvPr userDrawn="1"/>
        </p:nvSpPr>
        <p:spPr>
          <a:xfrm>
            <a:off x="6147417"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3" name="Rectangle 62"/>
          <p:cNvSpPr/>
          <p:nvPr userDrawn="1"/>
        </p:nvSpPr>
        <p:spPr>
          <a:xfrm>
            <a:off x="8992525"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4" name="Rectangle 63"/>
          <p:cNvSpPr/>
          <p:nvPr userDrawn="1"/>
        </p:nvSpPr>
        <p:spPr>
          <a:xfrm>
            <a:off x="3302307" y="2559542"/>
            <a:ext cx="2330480"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65" name="Text Placeholder 5"/>
          <p:cNvSpPr>
            <a:spLocks noGrp="1"/>
          </p:cNvSpPr>
          <p:nvPr>
            <p:ph type="body" sz="quarter" idx="22" hasCustomPrompt="1"/>
          </p:nvPr>
        </p:nvSpPr>
        <p:spPr>
          <a:xfrm>
            <a:off x="3447332"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66" name="Parallelogram 65"/>
          <p:cNvSpPr/>
          <p:nvPr userDrawn="1"/>
        </p:nvSpPr>
        <p:spPr>
          <a:xfrm>
            <a:off x="5230183"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Text Placeholder 5"/>
          <p:cNvSpPr>
            <a:spLocks noGrp="1"/>
          </p:cNvSpPr>
          <p:nvPr>
            <p:ph type="body" sz="quarter" idx="23" hasCustomPrompt="1"/>
          </p:nvPr>
        </p:nvSpPr>
        <p:spPr>
          <a:xfrm>
            <a:off x="3447332"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68" name="Rectangle 67"/>
          <p:cNvSpPr/>
          <p:nvPr userDrawn="1"/>
        </p:nvSpPr>
        <p:spPr>
          <a:xfrm>
            <a:off x="6140019" y="2559542"/>
            <a:ext cx="2330480"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69" name="Text Placeholder 5"/>
          <p:cNvSpPr>
            <a:spLocks noGrp="1"/>
          </p:cNvSpPr>
          <p:nvPr>
            <p:ph type="body" sz="quarter" idx="24" hasCustomPrompt="1"/>
          </p:nvPr>
        </p:nvSpPr>
        <p:spPr>
          <a:xfrm>
            <a:off x="6285044"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70" name="Parallelogram 69"/>
          <p:cNvSpPr/>
          <p:nvPr userDrawn="1"/>
        </p:nvSpPr>
        <p:spPr>
          <a:xfrm>
            <a:off x="8067895"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Text Placeholder 5"/>
          <p:cNvSpPr>
            <a:spLocks noGrp="1"/>
          </p:cNvSpPr>
          <p:nvPr>
            <p:ph type="body" sz="quarter" idx="25" hasCustomPrompt="1"/>
          </p:nvPr>
        </p:nvSpPr>
        <p:spPr>
          <a:xfrm>
            <a:off x="6285044"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72" name="Rectangle 71"/>
          <p:cNvSpPr/>
          <p:nvPr userDrawn="1"/>
        </p:nvSpPr>
        <p:spPr>
          <a:xfrm>
            <a:off x="9002048" y="2559542"/>
            <a:ext cx="2330480" cy="800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73" name="Text Placeholder 5"/>
          <p:cNvSpPr>
            <a:spLocks noGrp="1"/>
          </p:cNvSpPr>
          <p:nvPr>
            <p:ph type="body" sz="quarter" idx="26" hasCustomPrompt="1"/>
          </p:nvPr>
        </p:nvSpPr>
        <p:spPr>
          <a:xfrm>
            <a:off x="9147073"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74" name="Parallelogram 73"/>
          <p:cNvSpPr/>
          <p:nvPr userDrawn="1"/>
        </p:nvSpPr>
        <p:spPr>
          <a:xfrm>
            <a:off x="10929923" y="2559542"/>
            <a:ext cx="805212" cy="800456"/>
          </a:xfrm>
          <a:prstGeom prst="parallelogram">
            <a:avLst>
              <a:gd name="adj" fmla="val 490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Text Placeholder 5"/>
          <p:cNvSpPr>
            <a:spLocks noGrp="1"/>
          </p:cNvSpPr>
          <p:nvPr>
            <p:ph type="body" sz="quarter" idx="27" hasCustomPrompt="1"/>
          </p:nvPr>
        </p:nvSpPr>
        <p:spPr>
          <a:xfrm>
            <a:off x="9147073"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952225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laceholder for 5">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grpSp>
        <p:nvGrpSpPr>
          <p:cNvPr id="2" name="Group 1"/>
          <p:cNvGrpSpPr/>
          <p:nvPr userDrawn="1"/>
        </p:nvGrpSpPr>
        <p:grpSpPr>
          <a:xfrm>
            <a:off x="457204" y="3656214"/>
            <a:ext cx="11275805" cy="800456"/>
            <a:chOff x="457201" y="2058786"/>
            <a:chExt cx="11275805" cy="1233639"/>
          </a:xfrm>
        </p:grpSpPr>
        <p:sp>
          <p:nvSpPr>
            <p:cNvPr id="24" name="Rectangle 23"/>
            <p:cNvSpPr/>
            <p:nvPr userDrawn="1"/>
          </p:nvSpPr>
          <p:spPr>
            <a:xfrm>
              <a:off x="4097868" y="2058786"/>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2058786"/>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2058786"/>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2058786"/>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3" name="Group 2"/>
          <p:cNvGrpSpPr/>
          <p:nvPr userDrawn="1"/>
        </p:nvGrpSpPr>
        <p:grpSpPr>
          <a:xfrm>
            <a:off x="457204" y="1943006"/>
            <a:ext cx="11275805" cy="800456"/>
            <a:chOff x="457201" y="3486665"/>
            <a:chExt cx="11275805" cy="1233639"/>
          </a:xfrm>
        </p:grpSpPr>
        <p:sp>
          <p:nvSpPr>
            <p:cNvPr id="28" name="Rectangle 27"/>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5" name="Group 4"/>
          <p:cNvGrpSpPr/>
          <p:nvPr userDrawn="1"/>
        </p:nvGrpSpPr>
        <p:grpSpPr>
          <a:xfrm>
            <a:off x="457204" y="2799610"/>
            <a:ext cx="11275805" cy="800456"/>
            <a:chOff x="457201" y="4914544"/>
            <a:chExt cx="11275805" cy="1233639"/>
          </a:xfrm>
        </p:grpSpPr>
        <p:sp>
          <p:nvSpPr>
            <p:cNvPr id="32" name="Rectangle 31"/>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44" name="Group 43"/>
          <p:cNvGrpSpPr/>
          <p:nvPr userDrawn="1"/>
        </p:nvGrpSpPr>
        <p:grpSpPr>
          <a:xfrm>
            <a:off x="457204" y="4512818"/>
            <a:ext cx="11275805" cy="800456"/>
            <a:chOff x="457201" y="3486665"/>
            <a:chExt cx="11275805" cy="1233639"/>
          </a:xfrm>
        </p:grpSpPr>
        <p:sp>
          <p:nvSpPr>
            <p:cNvPr id="45" name="Rectangle 44"/>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46" name="Parallelogram 45"/>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ctangle 46"/>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48" name="Rectangle 47"/>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49" name="Group 48"/>
          <p:cNvGrpSpPr/>
          <p:nvPr userDrawn="1"/>
        </p:nvGrpSpPr>
        <p:grpSpPr>
          <a:xfrm>
            <a:off x="457204" y="5369423"/>
            <a:ext cx="11275805" cy="800456"/>
            <a:chOff x="457201" y="4914544"/>
            <a:chExt cx="11275805" cy="1233639"/>
          </a:xfrm>
        </p:grpSpPr>
        <p:sp>
          <p:nvSpPr>
            <p:cNvPr id="50" name="Rectangle 49"/>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51" name="Parallelogram 50"/>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3" name="Rectangle 52"/>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sp>
        <p:nvSpPr>
          <p:cNvPr id="54" name="Text Placeholder 3"/>
          <p:cNvSpPr>
            <a:spLocks noGrp="1"/>
          </p:cNvSpPr>
          <p:nvPr>
            <p:ph type="body" sz="quarter" idx="13" hasCustomPrompt="1"/>
          </p:nvPr>
        </p:nvSpPr>
        <p:spPr>
          <a:xfrm>
            <a:off x="457201" y="2019554"/>
            <a:ext cx="619763" cy="571440"/>
          </a:xfrm>
          <a:prstGeom prst="rect">
            <a:avLst/>
          </a:prstGeom>
        </p:spPr>
        <p:txBody>
          <a:bodyPr anchor="ctr"/>
          <a:lstStyle>
            <a:lvl1pPr algn="ctr">
              <a:defRPr sz="5400">
                <a:solidFill>
                  <a:schemeClr val="bg1"/>
                </a:solidFill>
              </a:defRPr>
            </a:lvl1pPr>
          </a:lstStyle>
          <a:p>
            <a:pPr lvl="0"/>
            <a:r>
              <a:rPr lang="en-US" dirty="0"/>
              <a:t>1</a:t>
            </a:r>
            <a:endParaRPr lang="en-IN" dirty="0"/>
          </a:p>
        </p:txBody>
      </p:sp>
      <p:sp>
        <p:nvSpPr>
          <p:cNvPr id="55" name="Text Placeholder 5"/>
          <p:cNvSpPr>
            <a:spLocks noGrp="1"/>
          </p:cNvSpPr>
          <p:nvPr>
            <p:ph type="body" sz="quarter" idx="18" hasCustomPrompt="1"/>
          </p:nvPr>
        </p:nvSpPr>
        <p:spPr>
          <a:xfrm>
            <a:off x="1219200" y="2055069"/>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6" name="Text Placeholder 5"/>
          <p:cNvSpPr>
            <a:spLocks noGrp="1"/>
          </p:cNvSpPr>
          <p:nvPr>
            <p:ph type="body" sz="quarter" idx="21" hasCustomPrompt="1"/>
          </p:nvPr>
        </p:nvSpPr>
        <p:spPr>
          <a:xfrm>
            <a:off x="4796546" y="205506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57" name="Text Placeholder 3"/>
          <p:cNvSpPr>
            <a:spLocks noGrp="1"/>
          </p:cNvSpPr>
          <p:nvPr>
            <p:ph type="body" sz="quarter" idx="22" hasCustomPrompt="1"/>
          </p:nvPr>
        </p:nvSpPr>
        <p:spPr>
          <a:xfrm>
            <a:off x="457201" y="2856546"/>
            <a:ext cx="619763" cy="571440"/>
          </a:xfrm>
          <a:prstGeom prst="rect">
            <a:avLst/>
          </a:prstGeom>
        </p:spPr>
        <p:txBody>
          <a:bodyPr anchor="ctr"/>
          <a:lstStyle>
            <a:lvl1pPr algn="ctr">
              <a:defRPr sz="5400">
                <a:solidFill>
                  <a:schemeClr val="bg1"/>
                </a:solidFill>
              </a:defRPr>
            </a:lvl1pPr>
          </a:lstStyle>
          <a:p>
            <a:pPr lvl="0"/>
            <a:r>
              <a:rPr lang="en-US" dirty="0"/>
              <a:t>2</a:t>
            </a:r>
            <a:endParaRPr lang="en-IN" dirty="0"/>
          </a:p>
        </p:txBody>
      </p:sp>
      <p:sp>
        <p:nvSpPr>
          <p:cNvPr id="58" name="Text Placeholder 5"/>
          <p:cNvSpPr>
            <a:spLocks noGrp="1"/>
          </p:cNvSpPr>
          <p:nvPr>
            <p:ph type="body" sz="quarter" idx="23" hasCustomPrompt="1"/>
          </p:nvPr>
        </p:nvSpPr>
        <p:spPr>
          <a:xfrm>
            <a:off x="1219200" y="2919068"/>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9" name="Text Placeholder 5"/>
          <p:cNvSpPr>
            <a:spLocks noGrp="1"/>
          </p:cNvSpPr>
          <p:nvPr>
            <p:ph type="body" sz="quarter" idx="24" hasCustomPrompt="1"/>
          </p:nvPr>
        </p:nvSpPr>
        <p:spPr>
          <a:xfrm>
            <a:off x="4796546" y="2919068"/>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0" name="Text Placeholder 3"/>
          <p:cNvSpPr>
            <a:spLocks noGrp="1"/>
          </p:cNvSpPr>
          <p:nvPr>
            <p:ph type="body" sz="quarter" idx="25" hasCustomPrompt="1"/>
          </p:nvPr>
        </p:nvSpPr>
        <p:spPr>
          <a:xfrm>
            <a:off x="457201" y="3671005"/>
            <a:ext cx="619763" cy="571440"/>
          </a:xfrm>
          <a:prstGeom prst="rect">
            <a:avLst/>
          </a:prstGeom>
        </p:spPr>
        <p:txBody>
          <a:bodyPr anchor="ctr"/>
          <a:lstStyle>
            <a:lvl1pPr algn="ctr">
              <a:defRPr sz="5400">
                <a:solidFill>
                  <a:schemeClr val="bg1"/>
                </a:solidFill>
              </a:defRPr>
            </a:lvl1pPr>
          </a:lstStyle>
          <a:p>
            <a:pPr lvl="0"/>
            <a:r>
              <a:rPr lang="en-US" dirty="0"/>
              <a:t>3</a:t>
            </a:r>
            <a:endParaRPr lang="en-IN" dirty="0"/>
          </a:p>
        </p:txBody>
      </p:sp>
      <p:sp>
        <p:nvSpPr>
          <p:cNvPr id="61" name="Text Placeholder 5"/>
          <p:cNvSpPr>
            <a:spLocks noGrp="1"/>
          </p:cNvSpPr>
          <p:nvPr>
            <p:ph type="body" sz="quarter" idx="26" hasCustomPrompt="1"/>
          </p:nvPr>
        </p:nvSpPr>
        <p:spPr>
          <a:xfrm>
            <a:off x="1219200" y="377564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2" name="Text Placeholder 5"/>
          <p:cNvSpPr>
            <a:spLocks noGrp="1"/>
          </p:cNvSpPr>
          <p:nvPr>
            <p:ph type="body" sz="quarter" idx="27" hasCustomPrompt="1"/>
          </p:nvPr>
        </p:nvSpPr>
        <p:spPr>
          <a:xfrm>
            <a:off x="4796546" y="377564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3" name="Text Placeholder 3"/>
          <p:cNvSpPr>
            <a:spLocks noGrp="1"/>
          </p:cNvSpPr>
          <p:nvPr>
            <p:ph type="body" sz="quarter" idx="28" hasCustomPrompt="1"/>
          </p:nvPr>
        </p:nvSpPr>
        <p:spPr>
          <a:xfrm>
            <a:off x="457201" y="4514555"/>
            <a:ext cx="619763" cy="571440"/>
          </a:xfrm>
          <a:prstGeom prst="rect">
            <a:avLst/>
          </a:prstGeom>
        </p:spPr>
        <p:txBody>
          <a:bodyPr anchor="ctr"/>
          <a:lstStyle>
            <a:lvl1pPr algn="ctr">
              <a:defRPr sz="5400">
                <a:solidFill>
                  <a:schemeClr val="bg1"/>
                </a:solidFill>
              </a:defRPr>
            </a:lvl1pPr>
          </a:lstStyle>
          <a:p>
            <a:pPr lvl="0"/>
            <a:r>
              <a:rPr lang="en-US" dirty="0"/>
              <a:t>4</a:t>
            </a:r>
            <a:endParaRPr lang="en-IN" dirty="0"/>
          </a:p>
        </p:txBody>
      </p:sp>
      <p:sp>
        <p:nvSpPr>
          <p:cNvPr id="64" name="Text Placeholder 5"/>
          <p:cNvSpPr>
            <a:spLocks noGrp="1"/>
          </p:cNvSpPr>
          <p:nvPr>
            <p:ph type="body" sz="quarter" idx="29" hasCustomPrompt="1"/>
          </p:nvPr>
        </p:nvSpPr>
        <p:spPr>
          <a:xfrm>
            <a:off x="1219200" y="4632276"/>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5" name="Text Placeholder 5"/>
          <p:cNvSpPr>
            <a:spLocks noGrp="1"/>
          </p:cNvSpPr>
          <p:nvPr>
            <p:ph type="body" sz="quarter" idx="30" hasCustomPrompt="1"/>
          </p:nvPr>
        </p:nvSpPr>
        <p:spPr>
          <a:xfrm>
            <a:off x="4796546" y="4632276"/>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7" name="Text Placeholder 5"/>
          <p:cNvSpPr>
            <a:spLocks noGrp="1"/>
          </p:cNvSpPr>
          <p:nvPr>
            <p:ph type="body" sz="quarter" idx="32" hasCustomPrompt="1"/>
          </p:nvPr>
        </p:nvSpPr>
        <p:spPr>
          <a:xfrm>
            <a:off x="1219200" y="548356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8" name="Text Placeholder 5"/>
          <p:cNvSpPr>
            <a:spLocks noGrp="1"/>
          </p:cNvSpPr>
          <p:nvPr>
            <p:ph type="body" sz="quarter" idx="33" hasCustomPrompt="1"/>
          </p:nvPr>
        </p:nvSpPr>
        <p:spPr>
          <a:xfrm>
            <a:off x="4796546" y="548356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71" name="Text Placeholder 3"/>
          <p:cNvSpPr>
            <a:spLocks noGrp="1"/>
          </p:cNvSpPr>
          <p:nvPr>
            <p:ph type="body" sz="quarter" idx="34" hasCustomPrompt="1"/>
          </p:nvPr>
        </p:nvSpPr>
        <p:spPr>
          <a:xfrm>
            <a:off x="457201" y="5363404"/>
            <a:ext cx="619763" cy="571440"/>
          </a:xfrm>
          <a:prstGeom prst="rect">
            <a:avLst/>
          </a:prstGeom>
        </p:spPr>
        <p:txBody>
          <a:bodyPr anchor="ctr"/>
          <a:lstStyle>
            <a:lvl1pPr algn="ctr">
              <a:defRPr sz="5400">
                <a:solidFill>
                  <a:schemeClr val="bg1"/>
                </a:solidFill>
              </a:defRPr>
            </a:lvl1pPr>
          </a:lstStyle>
          <a:p>
            <a:pPr lvl="0"/>
            <a:r>
              <a:rPr lang="en-US" dirty="0"/>
              <a:t>5</a:t>
            </a:r>
            <a:endParaRPr lang="en-IN" dirty="0"/>
          </a:p>
        </p:txBody>
      </p:sp>
    </p:spTree>
    <p:extLst>
      <p:ext uri="{BB962C8B-B14F-4D97-AF65-F5344CB8AC3E}">
        <p14:creationId xmlns:p14="http://schemas.microsoft.com/office/powerpoint/2010/main" val="39981227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s with Content for 4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1451" y="1905000"/>
            <a:ext cx="4229100" cy="4393282"/>
          </a:xfrm>
          <a:prstGeom prst="rect">
            <a:avLst/>
          </a:prstGeom>
        </p:spPr>
      </p:pic>
      <p:sp>
        <p:nvSpPr>
          <p:cNvPr id="32" name="Text Placeholder 22"/>
          <p:cNvSpPr>
            <a:spLocks noGrp="1"/>
          </p:cNvSpPr>
          <p:nvPr>
            <p:ph type="body" sz="quarter" idx="13" hasCustomPrompt="1"/>
          </p:nvPr>
        </p:nvSpPr>
        <p:spPr>
          <a:xfrm>
            <a:off x="457200"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3" name="Text Placeholder 22"/>
          <p:cNvSpPr>
            <a:spLocks noGrp="1"/>
          </p:cNvSpPr>
          <p:nvPr>
            <p:ph type="body" sz="quarter" idx="14" hasCustomPrompt="1"/>
          </p:nvPr>
        </p:nvSpPr>
        <p:spPr>
          <a:xfrm>
            <a:off x="457200"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5" name="Text Placeholder 22"/>
          <p:cNvSpPr>
            <a:spLocks noGrp="1"/>
          </p:cNvSpPr>
          <p:nvPr>
            <p:ph type="body" sz="quarter" idx="15" hasCustomPrompt="1"/>
          </p:nvPr>
        </p:nvSpPr>
        <p:spPr>
          <a:xfrm>
            <a:off x="8310032"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6" name="Text Placeholder 22"/>
          <p:cNvSpPr>
            <a:spLocks noGrp="1"/>
          </p:cNvSpPr>
          <p:nvPr>
            <p:ph type="body" sz="quarter" idx="16" hasCustomPrompt="1"/>
          </p:nvPr>
        </p:nvSpPr>
        <p:spPr>
          <a:xfrm>
            <a:off x="8310032"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8" name="Text Placeholder 22"/>
          <p:cNvSpPr>
            <a:spLocks noGrp="1"/>
          </p:cNvSpPr>
          <p:nvPr>
            <p:ph type="body" sz="quarter" idx="17" hasCustomPrompt="1"/>
          </p:nvPr>
        </p:nvSpPr>
        <p:spPr>
          <a:xfrm>
            <a:off x="457200"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9" name="Text Placeholder 22"/>
          <p:cNvSpPr>
            <a:spLocks noGrp="1"/>
          </p:cNvSpPr>
          <p:nvPr>
            <p:ph type="body" sz="quarter" idx="18" hasCustomPrompt="1"/>
          </p:nvPr>
        </p:nvSpPr>
        <p:spPr>
          <a:xfrm>
            <a:off x="457200"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1" name="Text Placeholder 22"/>
          <p:cNvSpPr>
            <a:spLocks noGrp="1"/>
          </p:cNvSpPr>
          <p:nvPr>
            <p:ph type="body" sz="quarter" idx="19" hasCustomPrompt="1"/>
          </p:nvPr>
        </p:nvSpPr>
        <p:spPr>
          <a:xfrm>
            <a:off x="8310032"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42" name="Text Placeholder 22"/>
          <p:cNvSpPr>
            <a:spLocks noGrp="1"/>
          </p:cNvSpPr>
          <p:nvPr>
            <p:ph type="body" sz="quarter" idx="20" hasCustomPrompt="1"/>
          </p:nvPr>
        </p:nvSpPr>
        <p:spPr>
          <a:xfrm>
            <a:off x="8310032"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4" name="Text Placeholder 22"/>
          <p:cNvSpPr>
            <a:spLocks noGrp="1"/>
          </p:cNvSpPr>
          <p:nvPr>
            <p:ph type="body" sz="quarter" idx="21" hasCustomPrompt="1"/>
          </p:nvPr>
        </p:nvSpPr>
        <p:spPr>
          <a:xfrm rot="19402216">
            <a:off x="4526149" y="2699143"/>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5" name="Text Placeholder 22"/>
          <p:cNvSpPr>
            <a:spLocks noGrp="1"/>
          </p:cNvSpPr>
          <p:nvPr>
            <p:ph type="body" sz="quarter" idx="22" hasCustomPrompt="1"/>
          </p:nvPr>
        </p:nvSpPr>
        <p:spPr>
          <a:xfrm rot="1800000">
            <a:off x="6086949" y="2655923"/>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6" name="Text Placeholder 22"/>
          <p:cNvSpPr>
            <a:spLocks noGrp="1"/>
          </p:cNvSpPr>
          <p:nvPr>
            <p:ph type="body" sz="quarter" idx="23" hasCustomPrompt="1"/>
          </p:nvPr>
        </p:nvSpPr>
        <p:spPr>
          <a:xfrm rot="12807123">
            <a:off x="4191001" y="4282085"/>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7" name="Text Placeholder 22"/>
          <p:cNvSpPr>
            <a:spLocks noGrp="1"/>
          </p:cNvSpPr>
          <p:nvPr>
            <p:ph type="body" sz="quarter" idx="24" hasCustomPrompt="1"/>
          </p:nvPr>
        </p:nvSpPr>
        <p:spPr>
          <a:xfrm rot="8786600">
            <a:off x="6423413" y="4292327"/>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Tree>
    <p:extLst>
      <p:ext uri="{BB962C8B-B14F-4D97-AF65-F5344CB8AC3E}">
        <p14:creationId xmlns:p14="http://schemas.microsoft.com/office/powerpoint/2010/main" val="31802278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with Content for 6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32" name="Text Placeholder 22"/>
          <p:cNvSpPr>
            <a:spLocks noGrp="1"/>
          </p:cNvSpPr>
          <p:nvPr>
            <p:ph type="body" sz="quarter" idx="13" hasCustomPrompt="1"/>
          </p:nvPr>
        </p:nvSpPr>
        <p:spPr>
          <a:xfrm>
            <a:off x="457200" y="2219326"/>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33" name="Text Placeholder 22"/>
          <p:cNvSpPr>
            <a:spLocks noGrp="1"/>
          </p:cNvSpPr>
          <p:nvPr>
            <p:ph type="body" sz="quarter" idx="14" hasCustomPrompt="1"/>
          </p:nvPr>
        </p:nvSpPr>
        <p:spPr>
          <a:xfrm>
            <a:off x="457200" y="190500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35" name="Text Placeholder 22"/>
          <p:cNvSpPr>
            <a:spLocks noGrp="1"/>
          </p:cNvSpPr>
          <p:nvPr>
            <p:ph type="body" sz="quarter" idx="15" hasCustomPrompt="1"/>
          </p:nvPr>
        </p:nvSpPr>
        <p:spPr>
          <a:xfrm>
            <a:off x="8310032" y="2223862"/>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36" name="Text Placeholder 22"/>
          <p:cNvSpPr>
            <a:spLocks noGrp="1"/>
          </p:cNvSpPr>
          <p:nvPr>
            <p:ph type="body" sz="quarter" idx="16" hasCustomPrompt="1"/>
          </p:nvPr>
        </p:nvSpPr>
        <p:spPr>
          <a:xfrm>
            <a:off x="8310032" y="1890486"/>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24" name="Trapezoid 23"/>
          <p:cNvSpPr/>
          <p:nvPr userDrawn="1"/>
        </p:nvSpPr>
        <p:spPr>
          <a:xfrm rot="5400000">
            <a:off x="3635229" y="3211880"/>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Trapezoid 24"/>
          <p:cNvSpPr/>
          <p:nvPr userDrawn="1"/>
        </p:nvSpPr>
        <p:spPr>
          <a:xfrm rot="9000000">
            <a:off x="4310935" y="2047247"/>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6" name="Trapezoid 25"/>
          <p:cNvSpPr/>
          <p:nvPr userDrawn="1"/>
        </p:nvSpPr>
        <p:spPr>
          <a:xfrm rot="1800000">
            <a:off x="4309953" y="4375504"/>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27" name="Trapezoid 26"/>
          <p:cNvSpPr/>
          <p:nvPr userDrawn="1"/>
        </p:nvSpPr>
        <p:spPr>
          <a:xfrm rot="16200000">
            <a:off x="6334302" y="3210818"/>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8" name="Trapezoid 27"/>
          <p:cNvSpPr/>
          <p:nvPr userDrawn="1"/>
        </p:nvSpPr>
        <p:spPr>
          <a:xfrm rot="19800000">
            <a:off x="5658584" y="4375504"/>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30" name="Trapezoid 29"/>
          <p:cNvSpPr/>
          <p:nvPr userDrawn="1"/>
        </p:nvSpPr>
        <p:spPr>
          <a:xfrm rot="12600000">
            <a:off x="5659577" y="2047247"/>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1" name="Text Placeholder 22"/>
          <p:cNvSpPr>
            <a:spLocks noGrp="1"/>
          </p:cNvSpPr>
          <p:nvPr>
            <p:ph type="body" sz="quarter" idx="21" hasCustomPrompt="1"/>
          </p:nvPr>
        </p:nvSpPr>
        <p:spPr>
          <a:xfrm rot="19743904">
            <a:off x="4636956" y="2049906"/>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8" name="Text Placeholder 22"/>
          <p:cNvSpPr>
            <a:spLocks noGrp="1"/>
          </p:cNvSpPr>
          <p:nvPr>
            <p:ph type="body" sz="quarter" idx="22" hasCustomPrompt="1"/>
          </p:nvPr>
        </p:nvSpPr>
        <p:spPr>
          <a:xfrm rot="1803890">
            <a:off x="6059785" y="2072762"/>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9" name="Text Placeholder 22"/>
          <p:cNvSpPr>
            <a:spLocks noGrp="1"/>
          </p:cNvSpPr>
          <p:nvPr>
            <p:ph type="body" sz="quarter" idx="23" hasCustomPrompt="1"/>
          </p:nvPr>
        </p:nvSpPr>
        <p:spPr>
          <a:xfrm rot="5400000">
            <a:off x="6758675" y="3339840"/>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0" name="Text Placeholder 22"/>
          <p:cNvSpPr>
            <a:spLocks noGrp="1"/>
          </p:cNvSpPr>
          <p:nvPr>
            <p:ph type="body" sz="quarter" idx="24" hasCustomPrompt="1"/>
          </p:nvPr>
        </p:nvSpPr>
        <p:spPr>
          <a:xfrm rot="16200000">
            <a:off x="3880567" y="328457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1" name="Text Placeholder 22"/>
          <p:cNvSpPr>
            <a:spLocks noGrp="1"/>
          </p:cNvSpPr>
          <p:nvPr>
            <p:ph type="body" sz="quarter" idx="25" hasCustomPrompt="1"/>
          </p:nvPr>
        </p:nvSpPr>
        <p:spPr>
          <a:xfrm rot="9000000">
            <a:off x="6071005" y="4517928"/>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2" name="Text Placeholder 22"/>
          <p:cNvSpPr>
            <a:spLocks noGrp="1"/>
          </p:cNvSpPr>
          <p:nvPr>
            <p:ph type="body" sz="quarter" idx="26" hasCustomPrompt="1"/>
          </p:nvPr>
        </p:nvSpPr>
        <p:spPr>
          <a:xfrm rot="12600000">
            <a:off x="4616289" y="4517929"/>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4" name="Text Placeholder 22"/>
          <p:cNvSpPr>
            <a:spLocks noGrp="1"/>
          </p:cNvSpPr>
          <p:nvPr>
            <p:ph type="body" sz="quarter" idx="27" hasCustomPrompt="1"/>
          </p:nvPr>
        </p:nvSpPr>
        <p:spPr>
          <a:xfrm>
            <a:off x="457200" y="3754660"/>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45" name="Text Placeholder 22"/>
          <p:cNvSpPr>
            <a:spLocks noGrp="1"/>
          </p:cNvSpPr>
          <p:nvPr>
            <p:ph type="body" sz="quarter" idx="28" hasCustomPrompt="1"/>
          </p:nvPr>
        </p:nvSpPr>
        <p:spPr>
          <a:xfrm>
            <a:off x="457200" y="344034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47" name="Text Placeholder 22"/>
          <p:cNvSpPr>
            <a:spLocks noGrp="1"/>
          </p:cNvSpPr>
          <p:nvPr>
            <p:ph type="body" sz="quarter" idx="29" hasCustomPrompt="1"/>
          </p:nvPr>
        </p:nvSpPr>
        <p:spPr>
          <a:xfrm>
            <a:off x="8310032" y="3773710"/>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53" name="Text Placeholder 22"/>
          <p:cNvSpPr>
            <a:spLocks noGrp="1"/>
          </p:cNvSpPr>
          <p:nvPr>
            <p:ph type="body" sz="quarter" idx="30" hasCustomPrompt="1"/>
          </p:nvPr>
        </p:nvSpPr>
        <p:spPr>
          <a:xfrm>
            <a:off x="8310032" y="3440334"/>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61" name="Text Placeholder 22"/>
          <p:cNvSpPr>
            <a:spLocks noGrp="1"/>
          </p:cNvSpPr>
          <p:nvPr>
            <p:ph type="body" sz="quarter" idx="31" hasCustomPrompt="1"/>
          </p:nvPr>
        </p:nvSpPr>
        <p:spPr>
          <a:xfrm>
            <a:off x="457200" y="5295901"/>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62" name="Text Placeholder 22"/>
          <p:cNvSpPr>
            <a:spLocks noGrp="1"/>
          </p:cNvSpPr>
          <p:nvPr>
            <p:ph type="body" sz="quarter" idx="32" hasCustomPrompt="1"/>
          </p:nvPr>
        </p:nvSpPr>
        <p:spPr>
          <a:xfrm>
            <a:off x="457200" y="4981605"/>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64" name="Text Placeholder 22"/>
          <p:cNvSpPr>
            <a:spLocks noGrp="1"/>
          </p:cNvSpPr>
          <p:nvPr>
            <p:ph type="body" sz="quarter" idx="33" hasCustomPrompt="1"/>
          </p:nvPr>
        </p:nvSpPr>
        <p:spPr>
          <a:xfrm>
            <a:off x="8310032" y="5314951"/>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65" name="Text Placeholder 22"/>
          <p:cNvSpPr>
            <a:spLocks noGrp="1"/>
          </p:cNvSpPr>
          <p:nvPr>
            <p:ph type="body" sz="quarter" idx="34" hasCustomPrompt="1"/>
          </p:nvPr>
        </p:nvSpPr>
        <p:spPr>
          <a:xfrm>
            <a:off x="8310032" y="4981575"/>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Tree>
    <p:extLst>
      <p:ext uri="{BB962C8B-B14F-4D97-AF65-F5344CB8AC3E}">
        <p14:creationId xmlns:p14="http://schemas.microsoft.com/office/powerpoint/2010/main" val="8213284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cess steps">
    <p:spTree>
      <p:nvGrpSpPr>
        <p:cNvPr id="1" name=""/>
        <p:cNvGrpSpPr/>
        <p:nvPr/>
      </p:nvGrpSpPr>
      <p:grpSpPr>
        <a:xfrm>
          <a:off x="0" y="0"/>
          <a:ext cx="0" cy="0"/>
          <a:chOff x="0" y="0"/>
          <a:chExt cx="0" cy="0"/>
        </a:xfrm>
      </p:grpSpPr>
      <p:cxnSp>
        <p:nvCxnSpPr>
          <p:cNvPr id="3" name="Straight Connector 2"/>
          <p:cNvCxnSpPr/>
          <p:nvPr userDrawn="1"/>
        </p:nvCxnSpPr>
        <p:spPr>
          <a:xfrm>
            <a:off x="6019800" y="3236646"/>
            <a:ext cx="0" cy="36213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2703246"/>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447292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5" y="2821877"/>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9" name="Text Placeholder 22"/>
          <p:cNvSpPr>
            <a:spLocks noGrp="1"/>
          </p:cNvSpPr>
          <p:nvPr>
            <p:ph type="body" sz="quarter" idx="18" hasCustomPrompt="1"/>
          </p:nvPr>
        </p:nvSpPr>
        <p:spPr>
          <a:xfrm>
            <a:off x="3657603" y="2988382"/>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0" name="Text Placeholder 22"/>
          <p:cNvSpPr>
            <a:spLocks noGrp="1"/>
          </p:cNvSpPr>
          <p:nvPr>
            <p:ph type="body" sz="quarter" idx="19" hasCustomPrompt="1"/>
          </p:nvPr>
        </p:nvSpPr>
        <p:spPr>
          <a:xfrm>
            <a:off x="6846687" y="475805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3" name="Text Placeholder 22"/>
          <p:cNvSpPr>
            <a:spLocks noGrp="1"/>
          </p:cNvSpPr>
          <p:nvPr>
            <p:ph type="body" sz="quarter" idx="20" hasCustomPrompt="1"/>
          </p:nvPr>
        </p:nvSpPr>
        <p:spPr>
          <a:xfrm>
            <a:off x="2451713" y="459155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4" name="Text Placeholder 22"/>
          <p:cNvSpPr>
            <a:spLocks noGrp="1"/>
          </p:cNvSpPr>
          <p:nvPr>
            <p:ph type="body" sz="quarter" idx="21" hasCustomPrompt="1"/>
          </p:nvPr>
        </p:nvSpPr>
        <p:spPr>
          <a:xfrm>
            <a:off x="5764760" y="2977614"/>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1</a:t>
            </a:r>
          </a:p>
        </p:txBody>
      </p:sp>
      <p:sp>
        <p:nvSpPr>
          <p:cNvPr id="25" name="Text Placeholder 22"/>
          <p:cNvSpPr>
            <a:spLocks noGrp="1"/>
          </p:cNvSpPr>
          <p:nvPr>
            <p:ph type="body" sz="quarter" idx="22" hasCustomPrompt="1"/>
          </p:nvPr>
        </p:nvSpPr>
        <p:spPr>
          <a:xfrm>
            <a:off x="5764760" y="475779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2</a:t>
            </a:r>
          </a:p>
        </p:txBody>
      </p:sp>
      <p:sp>
        <p:nvSpPr>
          <p:cNvPr id="3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37" name="TextBox 3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38" name="Picture 37"/>
          <p:cNvPicPr>
            <a:picLocks noChangeAspect="1"/>
          </p:cNvPicPr>
          <p:nvPr userDrawn="1"/>
        </p:nvPicPr>
        <p:blipFill>
          <a:blip r:embed="rId2"/>
          <a:stretch>
            <a:fillRect/>
          </a:stretch>
        </p:blipFill>
        <p:spPr>
          <a:xfrm>
            <a:off x="10893035" y="6462161"/>
            <a:ext cx="839972" cy="309081"/>
          </a:xfrm>
          <a:prstGeom prst="rect">
            <a:avLst/>
          </a:prstGeom>
        </p:spPr>
      </p:pic>
      <p:sp>
        <p:nvSpPr>
          <p:cNvPr id="39" name="Text Placeholder 22"/>
          <p:cNvSpPr>
            <a:spLocks noGrp="1"/>
          </p:cNvSpPr>
          <p:nvPr>
            <p:ph type="body" sz="quarter" idx="11" hasCustomPrompt="1"/>
          </p:nvPr>
        </p:nvSpPr>
        <p:spPr>
          <a:xfrm>
            <a:off x="457200" y="445843"/>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40" name="Text Placeholder 22"/>
          <p:cNvSpPr>
            <a:spLocks noGrp="1"/>
          </p:cNvSpPr>
          <p:nvPr>
            <p:ph type="body" sz="quarter" idx="12" hasCustomPrompt="1"/>
          </p:nvPr>
        </p:nvSpPr>
        <p:spPr>
          <a:xfrm>
            <a:off x="457200" y="1022785"/>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Tree>
    <p:extLst>
      <p:ext uri="{BB962C8B-B14F-4D97-AF65-F5344CB8AC3E}">
        <p14:creationId xmlns:p14="http://schemas.microsoft.com/office/powerpoint/2010/main" val="2809898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cess steps continue">
    <p:spTree>
      <p:nvGrpSpPr>
        <p:cNvPr id="1" name=""/>
        <p:cNvGrpSpPr/>
        <p:nvPr/>
      </p:nvGrpSpPr>
      <p:grpSpPr>
        <a:xfrm>
          <a:off x="0" y="0"/>
          <a:ext cx="0" cy="0"/>
          <a:chOff x="0" y="0"/>
          <a:chExt cx="0" cy="0"/>
        </a:xfrm>
      </p:grpSpPr>
      <p:cxnSp>
        <p:nvCxnSpPr>
          <p:cNvPr id="3" name="Straight Connector 2"/>
          <p:cNvCxnSpPr/>
          <p:nvPr userDrawn="1"/>
        </p:nvCxnSpPr>
        <p:spPr>
          <a:xfrm>
            <a:off x="6019800" y="7"/>
            <a:ext cx="0" cy="6864349"/>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1160463"/>
            <a:ext cx="1066800" cy="106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264817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5" y="1279094"/>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9" name="Text Placeholder 22"/>
          <p:cNvSpPr>
            <a:spLocks noGrp="1"/>
          </p:cNvSpPr>
          <p:nvPr>
            <p:ph type="body" sz="quarter" idx="18" hasCustomPrompt="1"/>
          </p:nvPr>
        </p:nvSpPr>
        <p:spPr>
          <a:xfrm>
            <a:off x="3657603" y="1445599"/>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tx2"/>
                </a:solidFill>
                <a:latin typeface="Georgia" panose="02040502050405020303" pitchFamily="18" charset="0"/>
              </a:defRPr>
            </a:lvl1pPr>
          </a:lstStyle>
          <a:p>
            <a:pPr lvl="0"/>
            <a:r>
              <a:rPr lang="en-US" dirty="0"/>
              <a:t>Heading of 1st point</a:t>
            </a:r>
          </a:p>
        </p:txBody>
      </p:sp>
      <p:sp>
        <p:nvSpPr>
          <p:cNvPr id="20" name="Text Placeholder 22"/>
          <p:cNvSpPr>
            <a:spLocks noGrp="1"/>
          </p:cNvSpPr>
          <p:nvPr>
            <p:ph type="body" sz="quarter" idx="19" hasCustomPrompt="1"/>
          </p:nvPr>
        </p:nvSpPr>
        <p:spPr>
          <a:xfrm>
            <a:off x="6846687" y="293330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3" name="Text Placeholder 22"/>
          <p:cNvSpPr>
            <a:spLocks noGrp="1"/>
          </p:cNvSpPr>
          <p:nvPr>
            <p:ph type="body" sz="quarter" idx="20" hasCustomPrompt="1"/>
          </p:nvPr>
        </p:nvSpPr>
        <p:spPr>
          <a:xfrm>
            <a:off x="2451713" y="276680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4" name="Text Placeholder 22"/>
          <p:cNvSpPr>
            <a:spLocks noGrp="1"/>
          </p:cNvSpPr>
          <p:nvPr>
            <p:ph type="body" sz="quarter" idx="21" hasCustomPrompt="1"/>
          </p:nvPr>
        </p:nvSpPr>
        <p:spPr>
          <a:xfrm>
            <a:off x="5764760" y="1434831"/>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1</a:t>
            </a:r>
          </a:p>
        </p:txBody>
      </p:sp>
      <p:sp>
        <p:nvSpPr>
          <p:cNvPr id="25" name="Text Placeholder 22"/>
          <p:cNvSpPr>
            <a:spLocks noGrp="1"/>
          </p:cNvSpPr>
          <p:nvPr>
            <p:ph type="body" sz="quarter" idx="22" hasCustomPrompt="1"/>
          </p:nvPr>
        </p:nvSpPr>
        <p:spPr>
          <a:xfrm>
            <a:off x="5764760" y="293304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2</a:t>
            </a:r>
          </a:p>
        </p:txBody>
      </p:sp>
      <p:sp>
        <p:nvSpPr>
          <p:cNvPr id="22" name="Oval 21"/>
          <p:cNvSpPr/>
          <p:nvPr userDrawn="1"/>
        </p:nvSpPr>
        <p:spPr>
          <a:xfrm>
            <a:off x="5486400" y="425450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 Placeholder 22"/>
          <p:cNvSpPr>
            <a:spLocks noGrp="1"/>
          </p:cNvSpPr>
          <p:nvPr>
            <p:ph type="body" sz="quarter" idx="23" hasCustomPrompt="1"/>
          </p:nvPr>
        </p:nvSpPr>
        <p:spPr>
          <a:xfrm>
            <a:off x="6846685" y="4373139"/>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7" name="Text Placeholder 22"/>
          <p:cNvSpPr>
            <a:spLocks noGrp="1"/>
          </p:cNvSpPr>
          <p:nvPr>
            <p:ph type="body" sz="quarter" idx="24" hasCustomPrompt="1"/>
          </p:nvPr>
        </p:nvSpPr>
        <p:spPr>
          <a:xfrm>
            <a:off x="3657603" y="4539644"/>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33" name="Text Placeholder 22"/>
          <p:cNvSpPr>
            <a:spLocks noGrp="1"/>
          </p:cNvSpPr>
          <p:nvPr>
            <p:ph type="body" sz="quarter" idx="25" hasCustomPrompt="1"/>
          </p:nvPr>
        </p:nvSpPr>
        <p:spPr>
          <a:xfrm>
            <a:off x="5764760" y="4528876"/>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3</a:t>
            </a:r>
          </a:p>
        </p:txBody>
      </p:sp>
      <p:sp>
        <p:nvSpPr>
          <p:cNvPr id="39"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40" name="TextBox 39"/>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41" name="Picture 40"/>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743227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bg1"/>
                </a:solidFill>
                <a:latin typeface="+mn-lt"/>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30"/>
            <a:ext cx="4191000" cy="4309139"/>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accent3"/>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accent3"/>
                </a:solidFill>
                <a:latin typeface="Calibri" panose="020F0502020204030204" pitchFamily="34" charset="0"/>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30"/>
            <a:ext cx="4191000" cy="4309139"/>
          </a:xfrm>
          <a:prstGeom prst="rect">
            <a:avLst/>
          </a:prstGeom>
        </p:spPr>
      </p:pic>
    </p:spTree>
    <p:extLst>
      <p:ext uri="{BB962C8B-B14F-4D97-AF65-F5344CB8AC3E}">
        <p14:creationId xmlns:p14="http://schemas.microsoft.com/office/powerpoint/2010/main" val="3608125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bg1"/>
                </a:solidFill>
                <a:latin typeface="Calibri" panose="020F0502020204030204" pitchFamily="34" charset="0"/>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sp>
        <p:nvSpPr>
          <p:cNvPr id="4" name="AutoShape 3"/>
          <p:cNvSpPr>
            <a:spLocks noChangeAspect="1" noChangeArrowheads="1" noTextEdit="1"/>
          </p:cNvSpPr>
          <p:nvPr userDrawn="1"/>
        </p:nvSpPr>
        <p:spPr bwMode="auto">
          <a:xfrm>
            <a:off x="6781803" y="5105430"/>
            <a:ext cx="2465388"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45" name="Picture 44"/>
          <p:cNvPicPr>
            <a:picLocks noChangeAspect="1"/>
          </p:cNvPicPr>
          <p:nvPr userDrawn="1"/>
        </p:nvPicPr>
        <p:blipFill rotWithShape="1">
          <a:blip r:embed="rId3"/>
          <a:srcRect t="26190"/>
          <a:stretch/>
        </p:blipFill>
        <p:spPr>
          <a:xfrm>
            <a:off x="8001000" y="30"/>
            <a:ext cx="4191000" cy="4309139"/>
          </a:xfrm>
          <a:prstGeom prst="rect">
            <a:avLst/>
          </a:prstGeom>
        </p:spPr>
      </p:pic>
    </p:spTree>
    <p:extLst>
      <p:ext uri="{BB962C8B-B14F-4D97-AF65-F5344CB8AC3E}">
        <p14:creationId xmlns:p14="http://schemas.microsoft.com/office/powerpoint/2010/main" val="244212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8" cy="6872512"/>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 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640261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with Black heade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600200"/>
            <a:ext cx="11460480" cy="457200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0"/>
          <p:cNvSpPr>
            <a:spLocks noGrp="1"/>
          </p:cNvSpPr>
          <p:nvPr>
            <p:ph type="body" sz="quarter" idx="11" hasCustomPrompt="1"/>
          </p:nvPr>
        </p:nvSpPr>
        <p:spPr>
          <a:xfrm>
            <a:off x="364068" y="31"/>
            <a:ext cx="8678333" cy="294521"/>
          </a:xfrm>
          <a:prstGeom prst="rect">
            <a:avLst/>
          </a:prstGeom>
          <a:noFill/>
        </p:spPr>
        <p:txBody>
          <a:bodyPr wrap="square" lIns="0" rtlCol="0" anchor="ctr">
            <a:noAutofit/>
          </a:bodyPr>
          <a:lstStyle>
            <a:lvl1pPr>
              <a:defRPr lang="en-US" sz="1600" b="0" i="0" kern="1200" dirty="0" smtClean="0">
                <a:solidFill>
                  <a:schemeClr val="bg1"/>
                </a:solidFill>
                <a:latin typeface="Calibri Light"/>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7" name="Title 6"/>
          <p:cNvSpPr>
            <a:spLocks noGrp="1"/>
          </p:cNvSpPr>
          <p:nvPr>
            <p:ph type="title" hasCustomPrompt="1"/>
          </p:nvPr>
        </p:nvSpPr>
        <p:spPr>
          <a:xfrm>
            <a:off x="364067" y="365127"/>
            <a:ext cx="11463868" cy="937894"/>
          </a:xfrm>
          <a:prstGeom prst="rect">
            <a:avLst/>
          </a:prstGeom>
        </p:spPr>
        <p:txBody>
          <a:bodyPr/>
          <a:lstStyle>
            <a:lvl1pPr>
              <a:defRPr cap="all" baseline="0"/>
            </a:lvl1pPr>
          </a:lstStyle>
          <a:p>
            <a:r>
              <a:rPr lang="en-US"/>
              <a:t>CLICK TO EDIT MASTER TITLE STYLE</a:t>
            </a:r>
          </a:p>
        </p:txBody>
      </p:sp>
      <p:sp>
        <p:nvSpPr>
          <p:cNvPr id="8" name="Text Placeholder 2"/>
          <p:cNvSpPr>
            <a:spLocks noGrp="1"/>
          </p:cNvSpPr>
          <p:nvPr>
            <p:ph type="body" sz="quarter" idx="14" hasCustomPrompt="1"/>
          </p:nvPr>
        </p:nvSpPr>
        <p:spPr>
          <a:xfrm>
            <a:off x="363868" y="990600"/>
            <a:ext cx="11480800" cy="457200"/>
          </a:xfrm>
          <a:prstGeom prst="rect">
            <a:avLst/>
          </a:prstGeom>
        </p:spPr>
        <p:txBody>
          <a:bodyPr/>
          <a:lstStyle>
            <a:lvl1pPr>
              <a:defRPr sz="2000" cap="all" baseline="0"/>
            </a:lvl1pPr>
          </a:lstStyle>
          <a:p>
            <a:pPr lvl="0"/>
            <a:r>
              <a:rPr lang="en-US"/>
              <a:t>CLICK TO EDIT 2ND LINE TEXT STYLES</a:t>
            </a:r>
          </a:p>
        </p:txBody>
      </p:sp>
    </p:spTree>
    <p:extLst>
      <p:ext uri="{BB962C8B-B14F-4D97-AF65-F5344CB8AC3E}">
        <p14:creationId xmlns:p14="http://schemas.microsoft.com/office/powerpoint/2010/main" val="2099646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38"/>
            <a:ext cx="12209991" cy="6869837"/>
          </a:xfrm>
          <a:prstGeom prst="rect">
            <a:avLst/>
          </a:prstGeom>
        </p:spPr>
      </p:pic>
      <p:sp>
        <p:nvSpPr>
          <p:cNvPr id="16" name="Text Placeholder 15"/>
          <p:cNvSpPr>
            <a:spLocks noGrp="1"/>
          </p:cNvSpPr>
          <p:nvPr>
            <p:ph type="body" sz="quarter" idx="13" hasCustomPrompt="1"/>
          </p:nvPr>
        </p:nvSpPr>
        <p:spPr>
          <a:xfrm>
            <a:off x="3182233" y="4175579"/>
            <a:ext cx="6459537" cy="1828800"/>
          </a:xfrm>
          <a:prstGeom prst="rect">
            <a:avLst/>
          </a:prstGeom>
        </p:spPr>
        <p:txBody>
          <a:bodyPr/>
          <a:lstStyle>
            <a:lvl1pPr>
              <a:lnSpc>
                <a:spcPts val="2200"/>
              </a:lnSpc>
              <a:defRPr sz="2000">
                <a:solidFill>
                  <a:schemeClr val="accent6"/>
                </a:solidFill>
                <a:latin typeface="+mj-lt"/>
              </a:defRPr>
            </a:lvl1pPr>
            <a:lvl2pPr algn="l">
              <a:defRPr/>
            </a:lvl2pPr>
          </a:lstStyle>
          <a:p>
            <a:pPr lvl="0"/>
            <a:r>
              <a:rPr lang="en-US" dirty="0"/>
              <a:t>Second level</a:t>
            </a:r>
          </a:p>
          <a:p>
            <a:pPr lvl="0"/>
            <a:r>
              <a:rPr lang="en-US" dirty="0"/>
              <a:t>Third level</a:t>
            </a:r>
          </a:p>
        </p:txBody>
      </p:sp>
      <p:sp>
        <p:nvSpPr>
          <p:cNvPr id="7" name="Text Placeholder 6"/>
          <p:cNvSpPr>
            <a:spLocks noGrp="1"/>
          </p:cNvSpPr>
          <p:nvPr>
            <p:ph type="body" sz="quarter" idx="10" hasCustomPrompt="1"/>
          </p:nvPr>
        </p:nvSpPr>
        <p:spPr>
          <a:xfrm>
            <a:off x="3182233" y="2008094"/>
            <a:ext cx="6858000" cy="381000"/>
          </a:xfrm>
          <a:prstGeom prst="rect">
            <a:avLst/>
          </a:prstGeom>
        </p:spPr>
        <p:txBody>
          <a:bodyPr/>
          <a:lstStyle>
            <a:lvl1pPr>
              <a:defRPr sz="2000" baseline="0">
                <a:solidFill>
                  <a:schemeClr val="accent6"/>
                </a:solidFill>
                <a:latin typeface="+mj-lt"/>
              </a:defRPr>
            </a:lvl1pPr>
          </a:lstStyle>
          <a:p>
            <a:pPr lvl="0"/>
            <a:r>
              <a:rPr lang="en-US" dirty="0"/>
              <a:t>Click to edit text</a:t>
            </a:r>
          </a:p>
        </p:txBody>
      </p:sp>
      <p:pic>
        <p:nvPicPr>
          <p:cNvPr id="8" name="Picture 7"/>
          <p:cNvPicPr>
            <a:picLocks noChangeAspect="1"/>
          </p:cNvPicPr>
          <p:nvPr userDrawn="1"/>
        </p:nvPicPr>
        <p:blipFill>
          <a:blip r:embed="rId3"/>
          <a:stretch>
            <a:fillRect/>
          </a:stretch>
        </p:blipFill>
        <p:spPr>
          <a:xfrm>
            <a:off x="9753600" y="475034"/>
            <a:ext cx="1979794" cy="728362"/>
          </a:xfrm>
          <a:prstGeom prst="rect">
            <a:avLst/>
          </a:prstGeom>
        </p:spPr>
      </p:pic>
      <p:sp>
        <p:nvSpPr>
          <p:cNvPr id="10" name="Title 4"/>
          <p:cNvSpPr txBox="1">
            <a:spLocks/>
          </p:cNvSpPr>
          <p:nvPr userDrawn="1"/>
        </p:nvSpPr>
        <p:spPr>
          <a:xfrm>
            <a:off x="457200" y="6408032"/>
            <a:ext cx="5129684" cy="256233"/>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dirty="0">
                <a:solidFill>
                  <a:srgbClr val="44546A"/>
                </a:solidFill>
                <a:latin typeface="+mn-lt"/>
                <a:ea typeface="Calibri" charset="0"/>
                <a:cs typeface="Calibri" charset="0"/>
              </a:rPr>
              <a:t>® 2017 Copyright </a:t>
            </a:r>
            <a:r>
              <a:rPr lang="en-US" sz="800" dirty="0" err="1">
                <a:solidFill>
                  <a:srgbClr val="44546A"/>
                </a:solidFill>
                <a:latin typeface="+mn-lt"/>
                <a:ea typeface="Calibri" charset="0"/>
                <a:cs typeface="Calibri" charset="0"/>
              </a:rPr>
              <a:t>Genpact</a:t>
            </a:r>
            <a:r>
              <a:rPr lang="en-US" sz="800" dirty="0">
                <a:solidFill>
                  <a:srgbClr val="44546A"/>
                </a:solidFill>
                <a:latin typeface="+mn-lt"/>
                <a:ea typeface="Calibri" charset="0"/>
                <a:cs typeface="Calibri" charset="0"/>
              </a:rPr>
              <a:t>. All Rights Reserved.</a:t>
            </a:r>
          </a:p>
        </p:txBody>
      </p:sp>
      <p:sp>
        <p:nvSpPr>
          <p:cNvPr id="5" name="Text Placeholder 4"/>
          <p:cNvSpPr>
            <a:spLocks noGrp="1"/>
          </p:cNvSpPr>
          <p:nvPr>
            <p:ph type="body" sz="quarter" idx="14" hasCustomPrompt="1"/>
          </p:nvPr>
        </p:nvSpPr>
        <p:spPr>
          <a:xfrm>
            <a:off x="3182233" y="2597150"/>
            <a:ext cx="6876167" cy="1447800"/>
          </a:xfrm>
          <a:prstGeom prst="rect">
            <a:avLst/>
          </a:prstGeom>
        </p:spPr>
        <p:txBody>
          <a:bodyPr/>
          <a:lstStyle>
            <a:lvl1pPr>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dirty="0"/>
              <a:t>Click to edit title text</a:t>
            </a:r>
          </a:p>
        </p:txBody>
      </p:sp>
    </p:spTree>
    <p:extLst>
      <p:ext uri="{BB962C8B-B14F-4D97-AF65-F5344CB8AC3E}">
        <p14:creationId xmlns:p14="http://schemas.microsoft.com/office/powerpoint/2010/main" val="2326252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68" y="17535"/>
            <a:ext cx="85326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6" name="Title 1"/>
          <p:cNvSpPr>
            <a:spLocks noGrp="1"/>
          </p:cNvSpPr>
          <p:nvPr>
            <p:ph type="title"/>
          </p:nvPr>
        </p:nvSpPr>
        <p:spPr>
          <a:xfrm>
            <a:off x="175976" y="457200"/>
            <a:ext cx="11711233" cy="104775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4459836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974" y="457201"/>
            <a:ext cx="11711233" cy="899093"/>
          </a:xfrm>
          <a:prstGeom prst="rect">
            <a:avLst/>
          </a:prstGeom>
        </p:spPr>
        <p:txBody>
          <a:bodyPr anchor="t">
            <a:normAutofit/>
          </a:bodyPr>
          <a:lstStyle>
            <a:lvl1pPr>
              <a:defRPr>
                <a:solidFill>
                  <a:schemeClr val="tx1">
                    <a:lumMod val="75000"/>
                    <a:lumOff val="25000"/>
                  </a:schemeClr>
                </a:solidFill>
              </a:defRPr>
            </a:lvl1pPr>
          </a:lstStyle>
          <a:p>
            <a:r>
              <a:rPr lang="en-US"/>
              <a:t>Click to edit Master title style</a:t>
            </a:r>
          </a:p>
        </p:txBody>
      </p:sp>
      <p:sp>
        <p:nvSpPr>
          <p:cNvPr id="4" name="Text Placeholder 3"/>
          <p:cNvSpPr>
            <a:spLocks noGrp="1"/>
          </p:cNvSpPr>
          <p:nvPr>
            <p:ph type="body" sz="quarter" idx="10"/>
          </p:nvPr>
        </p:nvSpPr>
        <p:spPr>
          <a:xfrm>
            <a:off x="304800" y="1356304"/>
            <a:ext cx="11582400" cy="1794337"/>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9144000" y="6666600"/>
            <a:ext cx="2743200" cy="123111"/>
          </a:xfrm>
          <a:prstGeom prst="rect">
            <a:avLst/>
          </a:prstGeom>
        </p:spPr>
        <p:txBody>
          <a:bodyPr vert="horz" lIns="0" tIns="0" rIns="0" bIns="0" rtlCol="0" anchor="ctr">
            <a:spAutoFit/>
          </a:bodyPr>
          <a:lstStyle>
            <a:lvl1pPr algn="r">
              <a:defRPr sz="800">
                <a:solidFill>
                  <a:schemeClr val="bg2"/>
                </a:solidFill>
              </a:defRPr>
            </a:lvl1pPr>
          </a:lstStyle>
          <a:p>
            <a:fld id="{60D7C37A-91E5-4EC1-873D-1490BCD6C393}" type="slidenum">
              <a:rPr lang="en-US" smtClean="0">
                <a:solidFill>
                  <a:srgbClr val="1AA2DC"/>
                </a:solidFill>
              </a:rPr>
              <a:pPr/>
              <a:t>‹#›</a:t>
            </a:fld>
            <a:endParaRPr lang="en-US">
              <a:solidFill>
                <a:srgbClr val="1AA2DC"/>
              </a:solidFill>
            </a:endParaRPr>
          </a:p>
        </p:txBody>
      </p:sp>
      <p:sp>
        <p:nvSpPr>
          <p:cNvPr id="6" name="Text Placeholder 10"/>
          <p:cNvSpPr>
            <a:spLocks noGrp="1"/>
          </p:cNvSpPr>
          <p:nvPr>
            <p:ph type="body" sz="quarter" idx="11" hasCustomPrompt="1"/>
          </p:nvPr>
        </p:nvSpPr>
        <p:spPr>
          <a:xfrm>
            <a:off x="204971" y="17533"/>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2776780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4" name="Picture 3" descr="159753778_BW_96ppi.jpg"/>
          <p:cNvPicPr>
            <a:picLocks noChangeAspect="1"/>
          </p:cNvPicPr>
          <p:nvPr userDrawn="1"/>
        </p:nvPicPr>
        <p:blipFill>
          <a:blip r:embed="rId2">
            <a:lum bright="-2000"/>
          </a:blip>
          <a:srcRect b="23704"/>
          <a:stretch>
            <a:fillRect/>
          </a:stretch>
        </p:blipFill>
        <p:spPr>
          <a:xfrm>
            <a:off x="0" y="-2260"/>
            <a:ext cx="12192000" cy="4966636"/>
          </a:xfrm>
          <a:prstGeom prst="rect">
            <a:avLst/>
          </a:prstGeom>
        </p:spPr>
      </p:pic>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sp>
        <p:nvSpPr>
          <p:cNvPr id="14" name="Rectangle 13"/>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1" y="3441700"/>
            <a:ext cx="8441267"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134128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61"/>
            <a:ext cx="12192000" cy="480060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50993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1431"/>
            <a:ext cx="12192000" cy="474345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0914814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59"/>
            <a:ext cx="12192000" cy="481203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6926817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1430"/>
            <a:ext cx="12192000" cy="483489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788166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10" b="12674"/>
          <a:stretch/>
        </p:blipFill>
        <p:spPr>
          <a:xfrm>
            <a:off x="1" y="-22860"/>
            <a:ext cx="12192000" cy="478917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05455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9" y="0"/>
            <a:ext cx="12188947" cy="6872511"/>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prstClr val="white"/>
                </a:solidFill>
                <a:latin typeface="+mn-lt"/>
              </a:rPr>
              <a:pPr/>
              <a:t>‹#›</a:t>
            </a:fld>
            <a:endParaRPr lang="en-US" b="1" dirty="0">
              <a:solidFill>
                <a:prstClr val="white"/>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prstClr val="white"/>
                </a:solidFill>
                <a:latin typeface="+mn-lt"/>
                <a:ea typeface="Georgia" charset="0"/>
                <a:cs typeface="Georgia" charset="0"/>
              </a:rPr>
              <a:t>® 2017 Copyright </a:t>
            </a:r>
            <a:r>
              <a:rPr lang="en-US" sz="800" dirty="0" err="1">
                <a:solidFill>
                  <a:prstClr val="white"/>
                </a:solidFill>
                <a:latin typeface="+mn-lt"/>
                <a:ea typeface="Georgia" charset="0"/>
                <a:cs typeface="Georgia" charset="0"/>
              </a:rPr>
              <a:t>Genpact</a:t>
            </a:r>
            <a:r>
              <a:rPr lang="en-US" sz="800" dirty="0">
                <a:solidFill>
                  <a:prstClr val="white"/>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a:t>
            </a:r>
          </a:p>
          <a:p>
            <a:r>
              <a:rPr lang="en-US" sz="4800" dirty="0">
                <a:solidFill>
                  <a:schemeClr val="bg1"/>
                </a:solidFill>
              </a:rPr>
              <a:t>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27555967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860"/>
            <a:ext cx="12192000" cy="480060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291061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6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859"/>
            <a:ext cx="12192000" cy="477774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1672837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064"/>
            <a:ext cx="12192000" cy="4766079"/>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168506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0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1"/>
            <a:ext cx="12192000" cy="4702629"/>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1492820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3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384" y="11"/>
            <a:ext cx="12216383" cy="4700495"/>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8829909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4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8287"/>
            <a:ext cx="12192000" cy="484632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18248052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5">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36800" y="-22860"/>
            <a:ext cx="2552701" cy="4800600"/>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l="35842" t="22571" r="43854" b="11263"/>
          <a:stretch/>
        </p:blipFill>
        <p:spPr>
          <a:xfrm>
            <a:off x="4864106" y="-11430"/>
            <a:ext cx="2475511" cy="4834890"/>
          </a:xfrm>
          <a:prstGeom prst="rect">
            <a:avLst/>
          </a:prstGeom>
        </p:spPr>
      </p:pic>
      <p:pic>
        <p:nvPicPr>
          <p:cNvPr id="20" name="Picture 1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27903" y="11"/>
            <a:ext cx="2766340" cy="4699363"/>
          </a:xfrm>
          <a:prstGeom prst="rect">
            <a:avLst/>
          </a:prstGeom>
        </p:spPr>
      </p:pic>
      <p:pic>
        <p:nvPicPr>
          <p:cNvPr id="16" name="Picture 15"/>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 y="-18287"/>
            <a:ext cx="2387599" cy="4846320"/>
          </a:xfrm>
          <a:prstGeom prst="rect">
            <a:avLst/>
          </a:prstGeom>
        </p:spPr>
      </p:pic>
      <p:pic>
        <p:nvPicPr>
          <p:cNvPr id="19" name="Picture 1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753606" y="-1"/>
            <a:ext cx="2438401" cy="475488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7"/>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8"/>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177644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56293"/>
            <a:ext cx="11582400" cy="17358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p:cNvSpPr>
            <a:spLocks noGrp="1"/>
          </p:cNvSpPr>
          <p:nvPr>
            <p:ph type="body" sz="quarter" idx="13" hasCustomPrompt="1"/>
          </p:nvPr>
        </p:nvSpPr>
        <p:spPr>
          <a:xfrm>
            <a:off x="204971" y="17533"/>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9" name="Title 1"/>
          <p:cNvSpPr>
            <a:spLocks noGrp="1"/>
          </p:cNvSpPr>
          <p:nvPr>
            <p:ph type="title"/>
          </p:nvPr>
        </p:nvSpPr>
        <p:spPr>
          <a:xfrm>
            <a:off x="175974" y="401957"/>
            <a:ext cx="11711233" cy="954336"/>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4408577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7412" y="3847505"/>
            <a:ext cx="11417181" cy="1362075"/>
          </a:xfrm>
          <a:prstGeom prst="rect">
            <a:avLst/>
          </a:prstGeom>
        </p:spPr>
        <p:txBody>
          <a:bodyPr lIns="0" tIns="45720" rIns="45720" bIns="45720" anchor="t"/>
          <a:lstStyle>
            <a:lvl1pPr algn="l">
              <a:defRPr sz="3600" b="0" cap="all">
                <a:solidFill>
                  <a:schemeClr val="bg2"/>
                </a:solidFill>
                <a:latin typeface="+mj-lt"/>
              </a:defRPr>
            </a:lvl1pPr>
          </a:lstStyle>
          <a:p>
            <a:r>
              <a:rPr lang="en-US"/>
              <a:t>Click to edit Master title style</a:t>
            </a:r>
          </a:p>
        </p:txBody>
      </p:sp>
      <p:sp>
        <p:nvSpPr>
          <p:cNvPr id="3" name="Text Placeholder 2"/>
          <p:cNvSpPr>
            <a:spLocks noGrp="1"/>
          </p:cNvSpPr>
          <p:nvPr>
            <p:ph type="body" idx="1"/>
          </p:nvPr>
        </p:nvSpPr>
        <p:spPr>
          <a:xfrm>
            <a:off x="387412" y="3308087"/>
            <a:ext cx="11417181" cy="461665"/>
          </a:xfrm>
          <a:prstGeom prst="rect">
            <a:avLst/>
          </a:prstGeom>
        </p:spPr>
        <p:txBody>
          <a:bodyPr tIns="45720" rIns="45720" bIns="45720" anchor="b"/>
          <a:lstStyle>
            <a:lvl1pPr marL="0" indent="0">
              <a:buNone/>
              <a:defRPr sz="2400">
                <a:solidFill>
                  <a:schemeClr val="tx1">
                    <a:lumMod val="75000"/>
                    <a:lumOff val="25000"/>
                  </a:schemeClr>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Text Placeholder 10"/>
          <p:cNvSpPr>
            <a:spLocks noGrp="1"/>
          </p:cNvSpPr>
          <p:nvPr>
            <p:ph type="body" sz="quarter" idx="11" hasCustomPrompt="1"/>
          </p:nvPr>
        </p:nvSpPr>
        <p:spPr>
          <a:xfrm>
            <a:off x="204968" y="17533"/>
            <a:ext cx="84564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14824053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04800" y="1361790"/>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278880" y="1361790"/>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p:cNvSpPr>
            <a:spLocks noGrp="1"/>
          </p:cNvSpPr>
          <p:nvPr>
            <p:ph type="body" sz="quarter" idx="13" hasCustomPrompt="1"/>
          </p:nvPr>
        </p:nvSpPr>
        <p:spPr>
          <a:xfrm>
            <a:off x="204968" y="17533"/>
            <a:ext cx="85072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11" name="Title 1"/>
          <p:cNvSpPr>
            <a:spLocks noGrp="1"/>
          </p:cNvSpPr>
          <p:nvPr>
            <p:ph type="title"/>
          </p:nvPr>
        </p:nvSpPr>
        <p:spPr>
          <a:xfrm>
            <a:off x="175974" y="469900"/>
            <a:ext cx="11711233" cy="52070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1293784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9" y="0"/>
            <a:ext cx="12188947" cy="6872510"/>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 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15035466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799" y="1356304"/>
            <a:ext cx="5608320" cy="375487"/>
          </a:xfrm>
          <a:prstGeom prst="rect">
            <a:avLst/>
          </a:prstGeom>
          <a:noFill/>
          <a:ln w="9525">
            <a:noFill/>
            <a:miter lim="800000"/>
            <a:headEnd/>
            <a:tailEnd/>
          </a:ln>
          <a:effectLst/>
        </p:spPr>
        <p:txBody>
          <a:bodyPr vert="horz" wrap="square" lIns="91440" tIns="18288" rIns="18288" bIns="18288" numCol="1" rtlCol="0" anchor="b" anchorCtr="0" compatLnSpc="1">
            <a:prstTxWarp prst="textNoShape">
              <a:avLst/>
            </a:prstTxWarp>
            <a:spAutoFit/>
          </a:bodyPr>
          <a:lstStyle>
            <a:lvl1pPr>
              <a:defRPr lang="en-US" sz="2200" smtClean="0">
                <a:solidFill>
                  <a:schemeClr val="bg2"/>
                </a:solidFill>
                <a:latin typeface="+mj-lt"/>
              </a:defRPr>
            </a:lvl1pPr>
          </a:lstStyle>
          <a:p>
            <a:pPr marL="0" lvl="0" indent="0">
              <a:spcBef>
                <a:spcPts val="400"/>
              </a:spcBef>
            </a:pPr>
            <a:r>
              <a:rPr lang="en-US"/>
              <a:t>Click to edit Master text styles</a:t>
            </a:r>
          </a:p>
        </p:txBody>
      </p:sp>
      <p:sp>
        <p:nvSpPr>
          <p:cNvPr id="5" name="Text Placeholder 4"/>
          <p:cNvSpPr>
            <a:spLocks noGrp="1"/>
          </p:cNvSpPr>
          <p:nvPr>
            <p:ph type="body" sz="quarter" idx="3"/>
          </p:nvPr>
        </p:nvSpPr>
        <p:spPr>
          <a:xfrm>
            <a:off x="6278879" y="1356304"/>
            <a:ext cx="5608320" cy="375487"/>
          </a:xfrm>
          <a:prstGeom prst="rect">
            <a:avLst/>
          </a:prstGeom>
          <a:noFill/>
          <a:ln w="9525">
            <a:noFill/>
            <a:miter lim="800000"/>
            <a:headEnd/>
            <a:tailEnd/>
          </a:ln>
          <a:effectLst/>
        </p:spPr>
        <p:txBody>
          <a:bodyPr vert="horz" wrap="square" lIns="91440" tIns="18288" rIns="18288" bIns="18288" numCol="1" anchor="b" anchorCtr="0" compatLnSpc="1">
            <a:prstTxWarp prst="textNoShape">
              <a:avLst/>
            </a:prstTxWarp>
            <a:spAutoFit/>
          </a:bodyPr>
          <a:lstStyle>
            <a:lvl1pPr marL="0" indent="0">
              <a:buNone/>
              <a:defRPr lang="en-US" sz="2200" dirty="0" smtClean="0">
                <a:solidFill>
                  <a:schemeClr val="bg2"/>
                </a:solidFill>
                <a:latin typeface="+mj-lt"/>
                <a:ea typeface="+mn-ea"/>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400"/>
              </a:spcBef>
              <a:spcAft>
                <a:spcPts val="400"/>
              </a:spcAft>
              <a:buClr>
                <a:schemeClr val="accent5">
                  <a:lumMod val="50000"/>
                </a:schemeClr>
              </a:buClr>
              <a:buFont typeface="Webdings" pitchFamily="18" charset="2"/>
              <a:buNone/>
            </a:pPr>
            <a:r>
              <a:rPr lang="en-US"/>
              <a:t>Click to edit Master text styles</a:t>
            </a:r>
          </a:p>
        </p:txBody>
      </p:sp>
      <p:sp>
        <p:nvSpPr>
          <p:cNvPr id="7" name="Slide Number Placeholder 6"/>
          <p:cNvSpPr>
            <a:spLocks noGrp="1"/>
          </p:cNvSpPr>
          <p:nvPr>
            <p:ph type="sldNum" sz="quarter" idx="10"/>
          </p:nvPr>
        </p:nvSpPr>
        <p:spPr>
          <a:xfrm>
            <a:off x="9144000" y="6666600"/>
            <a:ext cx="2743200" cy="123111"/>
          </a:xfrm>
          <a:prstGeom prst="rect">
            <a:avLst/>
          </a:prstGeom>
        </p:spPr>
        <p:txBody>
          <a:bodyPr/>
          <a:lstStyle>
            <a:lvl1pPr>
              <a:defRPr/>
            </a:lvl1pPr>
          </a:lstStyle>
          <a:p>
            <a:fld id="{83255CA8-44C3-4DC8-9820-DE998EF472CC}" type="slidenum">
              <a:rPr lang="en-US">
                <a:solidFill>
                  <a:prstClr val="black"/>
                </a:solidFill>
              </a:rPr>
              <a:pPr/>
              <a:t>‹#›</a:t>
            </a:fld>
            <a:endParaRPr lang="en-US">
              <a:solidFill>
                <a:prstClr val="black"/>
              </a:solidFill>
            </a:endParaRPr>
          </a:p>
        </p:txBody>
      </p:sp>
      <p:sp>
        <p:nvSpPr>
          <p:cNvPr id="4" name="Text Placeholder 3"/>
          <p:cNvSpPr>
            <a:spLocks noGrp="1"/>
          </p:cNvSpPr>
          <p:nvPr>
            <p:ph type="body" sz="quarter" idx="11"/>
          </p:nvPr>
        </p:nvSpPr>
        <p:spPr>
          <a:xfrm>
            <a:off x="304799" y="1796002"/>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2"/>
          </p:nvPr>
        </p:nvSpPr>
        <p:spPr>
          <a:xfrm>
            <a:off x="6278879" y="1796002"/>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p:cNvSpPr>
            <a:spLocks noGrp="1"/>
          </p:cNvSpPr>
          <p:nvPr>
            <p:ph type="body" sz="quarter" idx="13" hasCustomPrompt="1"/>
          </p:nvPr>
        </p:nvSpPr>
        <p:spPr>
          <a:xfrm>
            <a:off x="204972" y="17533"/>
            <a:ext cx="7293327"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11" name="Title 1"/>
          <p:cNvSpPr>
            <a:spLocks noGrp="1"/>
          </p:cNvSpPr>
          <p:nvPr>
            <p:ph type="title"/>
          </p:nvPr>
        </p:nvSpPr>
        <p:spPr>
          <a:xfrm>
            <a:off x="175974" y="457201"/>
            <a:ext cx="11711233" cy="899093"/>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2030103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0299" y="987424"/>
            <a:ext cx="4850676" cy="1069976"/>
          </a:xfrm>
          <a:prstGeom prst="rect">
            <a:avLst/>
          </a:prstGeom>
        </p:spPr>
        <p:txBody>
          <a:bodyPr anchor="b">
            <a:normAutofit/>
          </a:bodyPr>
          <a:lstStyle>
            <a:lvl1pPr>
              <a:defRPr sz="2800">
                <a:solidFill>
                  <a:schemeClr val="bg2"/>
                </a:solidFill>
              </a:defRPr>
            </a:lvl1pPr>
          </a:lstStyle>
          <a:p>
            <a:r>
              <a:rPr lang="en-US"/>
              <a:t>Click to edit Master title style</a:t>
            </a:r>
          </a:p>
        </p:txBody>
      </p:sp>
      <p:sp>
        <p:nvSpPr>
          <p:cNvPr id="3" name="Content Placeholder 2"/>
          <p:cNvSpPr>
            <a:spLocks noGrp="1"/>
          </p:cNvSpPr>
          <p:nvPr>
            <p:ph idx="1"/>
          </p:nvPr>
        </p:nvSpPr>
        <p:spPr>
          <a:xfrm>
            <a:off x="5183717" y="987426"/>
            <a:ext cx="6703483" cy="2188291"/>
          </a:xfrm>
          <a:prstGeom prst="rect">
            <a:avLst/>
          </a:prstGeom>
        </p:spPr>
        <p:txBody>
          <a:bodyPr/>
          <a:lstStyle>
            <a:lvl1pPr>
              <a:defRPr sz="2800">
                <a:solidFill>
                  <a:schemeClr val="bg2"/>
                </a:solidFill>
              </a:defRPr>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0299" y="2057400"/>
            <a:ext cx="4850676" cy="338554"/>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 Placeholder 10"/>
          <p:cNvSpPr>
            <a:spLocks noGrp="1"/>
          </p:cNvSpPr>
          <p:nvPr>
            <p:ph type="body" sz="quarter" idx="13" hasCustomPrompt="1"/>
          </p:nvPr>
        </p:nvSpPr>
        <p:spPr>
          <a:xfrm>
            <a:off x="204968" y="17533"/>
            <a:ext cx="85072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4772961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72" y="17533"/>
            <a:ext cx="7293327"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6" name="Title 1"/>
          <p:cNvSpPr>
            <a:spLocks noGrp="1"/>
          </p:cNvSpPr>
          <p:nvPr>
            <p:ph type="title"/>
          </p:nvPr>
        </p:nvSpPr>
        <p:spPr>
          <a:xfrm>
            <a:off x="175974" y="469900"/>
            <a:ext cx="11711233" cy="97790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457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0" y="457201"/>
            <a:ext cx="11709400" cy="883921"/>
          </a:xfrm>
          <a:prstGeom prst="rect">
            <a:avLst/>
          </a:prstGeom>
        </p:spPr>
        <p:txBody>
          <a:bodyPr anchor="t">
            <a:normAutofit/>
          </a:bodyPr>
          <a:lstStyle>
            <a:lvl1pPr>
              <a:defRPr sz="2400">
                <a:solidFill>
                  <a:schemeClr val="bg2"/>
                </a:solidFill>
              </a:defRPr>
            </a:lvl1pPr>
          </a:lstStyle>
          <a:p>
            <a:r>
              <a:rPr lang="en-US"/>
              <a:t>Click to edit Master title style</a:t>
            </a:r>
          </a:p>
        </p:txBody>
      </p:sp>
      <p:sp>
        <p:nvSpPr>
          <p:cNvPr id="3" name="Vertical Text Placeholder 2"/>
          <p:cNvSpPr>
            <a:spLocks noGrp="1"/>
          </p:cNvSpPr>
          <p:nvPr>
            <p:ph type="body" orient="vert" idx="1"/>
          </p:nvPr>
        </p:nvSpPr>
        <p:spPr>
          <a:xfrm>
            <a:off x="10059017" y="1356292"/>
            <a:ext cx="1828193" cy="50826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p:cNvSpPr>
            <a:spLocks noGrp="1"/>
          </p:cNvSpPr>
          <p:nvPr>
            <p:ph type="body" sz="quarter" idx="13" hasCustomPrompt="1"/>
          </p:nvPr>
        </p:nvSpPr>
        <p:spPr>
          <a:xfrm>
            <a:off x="204968" y="17533"/>
            <a:ext cx="84818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16754967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0" y="365127"/>
            <a:ext cx="11582400" cy="937894"/>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62522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2020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60744" y="471715"/>
            <a:ext cx="11272262" cy="533400"/>
          </a:xfrm>
          <a:prstGeom prst="rect">
            <a:avLst/>
          </a:prstGeom>
        </p:spPr>
        <p:txBody>
          <a:bodyPr lIns="0" tIns="0" rIns="0" bIns="0" anchor="t"/>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1024124"/>
            <a:ext cx="11272262" cy="533400"/>
          </a:xfrm>
          <a:prstGeom prst="rect">
            <a:avLst/>
          </a:prstGeom>
        </p:spPr>
        <p:txBody>
          <a:bodyPr lIns="0" tIns="0" rIns="0" bIns="0" anchor="t"/>
          <a:lstStyle>
            <a:lvl1pPr>
              <a:defRPr sz="18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 name="Content Placeholder 2"/>
          <p:cNvSpPr>
            <a:spLocks noGrp="1"/>
          </p:cNvSpPr>
          <p:nvPr>
            <p:ph sz="quarter" idx="13"/>
          </p:nvPr>
        </p:nvSpPr>
        <p:spPr>
          <a:xfrm>
            <a:off x="457200" y="137886"/>
            <a:ext cx="7467600" cy="184666"/>
          </a:xfrm>
          <a:prstGeom prst="rect">
            <a:avLst/>
          </a:prstGeom>
        </p:spPr>
        <p:txBody>
          <a:bodyPr lIns="0" tIns="0" rIns="0" bIns="0">
            <a:spAutoFit/>
          </a:bodyPr>
          <a:lstStyle>
            <a:lvl1pPr>
              <a:defRPr sz="1200">
                <a:solidFill>
                  <a:schemeClr val="tx1"/>
                </a:solidFill>
              </a:defRPr>
            </a:lvl1pPr>
          </a:lstStyle>
          <a:p>
            <a:pPr lvl="0"/>
            <a:r>
              <a:rPr lang="en-US"/>
              <a:t>Edit Master text styles</a:t>
            </a:r>
          </a:p>
        </p:txBody>
      </p:sp>
    </p:spTree>
    <p:extLst>
      <p:ext uri="{BB962C8B-B14F-4D97-AF65-F5344CB8AC3E}">
        <p14:creationId xmlns:p14="http://schemas.microsoft.com/office/powerpoint/2010/main" val="1852382129"/>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400300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146907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0400827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95027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4">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7346"/>
          <a:stretch/>
        </p:blipFill>
        <p:spPr>
          <a:xfrm>
            <a:off x="6980349" y="0"/>
            <a:ext cx="5210123" cy="6872508"/>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
        <p:nvSpPr>
          <p:cNvPr id="7" name="Text Placeholder 6"/>
          <p:cNvSpPr>
            <a:spLocks noGrp="1"/>
          </p:cNvSpPr>
          <p:nvPr>
            <p:ph type="body" sz="quarter" idx="12" hasCustomPrompt="1"/>
          </p:nvPr>
        </p:nvSpPr>
        <p:spPr>
          <a:xfrm>
            <a:off x="474119" y="2531240"/>
            <a:ext cx="7086600" cy="1447800"/>
          </a:xfrm>
          <a:prstGeom prst="rect">
            <a:avLst/>
          </a:prstGeom>
        </p:spPr>
        <p:txBody>
          <a:bodyPr anchor="ctr"/>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dirty="0"/>
              <a:t>Divider slide options</a:t>
            </a:r>
          </a:p>
          <a:p>
            <a:pPr lvl="0"/>
            <a:r>
              <a:rPr lang="en-US" dirty="0"/>
              <a:t>Lorem ipsum dolor</a:t>
            </a:r>
            <a:endParaRPr lang="en-IN" dirty="0"/>
          </a:p>
        </p:txBody>
      </p:sp>
    </p:spTree>
    <p:extLst>
      <p:ext uri="{BB962C8B-B14F-4D97-AF65-F5344CB8AC3E}">
        <p14:creationId xmlns:p14="http://schemas.microsoft.com/office/powerpoint/2010/main" val="16657243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015914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948555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633053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019157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223458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10956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6145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a:p>
            <a:pPr lvl="1"/>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a:t>
            </a:r>
          </a:p>
          <a:p>
            <a:pPr lvl="2"/>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r>
              <a:rPr lang="en-US" dirty="0"/>
              <a:t> </a:t>
            </a:r>
            <a:r>
              <a:rPr lang="en-US" dirty="0" err="1"/>
              <a:t>aut</a:t>
            </a:r>
            <a:r>
              <a:rPr lang="en-US" dirty="0"/>
              <a:t> </a:t>
            </a:r>
            <a:r>
              <a:rPr lang="en-US" dirty="0" err="1"/>
              <a:t>odit</a:t>
            </a:r>
            <a:r>
              <a:rPr lang="en-US" dirty="0"/>
              <a:t> </a:t>
            </a:r>
            <a:r>
              <a:rPr lang="en-US" dirty="0" err="1"/>
              <a:t>aut</a:t>
            </a:r>
            <a:r>
              <a:rPr lang="en-US" dirty="0"/>
              <a:t> fugit, </a:t>
            </a:r>
            <a:r>
              <a:rPr lang="en-US" dirty="0" err="1"/>
              <a:t>sed</a:t>
            </a:r>
            <a:r>
              <a:rPr lang="en-US" dirty="0"/>
              <a:t> </a:t>
            </a:r>
            <a:r>
              <a:rPr lang="en-US" dirty="0" err="1"/>
              <a:t>quia</a:t>
            </a:r>
            <a:r>
              <a:rPr lang="en-US" dirty="0"/>
              <a:t> </a:t>
            </a:r>
            <a:r>
              <a:rPr lang="en-US" dirty="0" err="1"/>
              <a:t>consequuntur</a:t>
            </a:r>
            <a:r>
              <a:rPr lang="en-US" dirty="0"/>
              <a:t> </a:t>
            </a:r>
            <a:r>
              <a:rPr lang="en-US" dirty="0" err="1"/>
              <a:t>magni</a:t>
            </a:r>
            <a:r>
              <a:rPr lang="en-US" dirty="0"/>
              <a:t> </a:t>
            </a:r>
            <a:r>
              <a:rPr lang="en-US" dirty="0" err="1"/>
              <a:t>dolores</a:t>
            </a:r>
            <a:r>
              <a:rPr lang="en-US" dirty="0"/>
              <a:t> </a:t>
            </a:r>
            <a:r>
              <a:rPr lang="en-US" dirty="0" err="1"/>
              <a:t>eos</a:t>
            </a:r>
            <a:endParaRPr lang="en-US" dirty="0"/>
          </a:p>
          <a:p>
            <a:pPr lvl="0"/>
            <a:r>
              <a:rPr lang="en-US" dirty="0"/>
              <a:t>Qui </a:t>
            </a:r>
            <a:r>
              <a:rPr lang="en-US" dirty="0" err="1"/>
              <a:t>ratione</a:t>
            </a:r>
            <a:r>
              <a:rPr lang="en-US" dirty="0"/>
              <a:t> </a:t>
            </a:r>
            <a:r>
              <a:rPr lang="en-US" dirty="0" err="1"/>
              <a:t>voluptatem</a:t>
            </a:r>
            <a:r>
              <a:rPr lang="en-US" dirty="0"/>
              <a:t> </a:t>
            </a:r>
            <a:r>
              <a:rPr lang="en-US" dirty="0" err="1"/>
              <a:t>sequi</a:t>
            </a:r>
            <a:r>
              <a:rPr lang="en-US" dirty="0"/>
              <a:t> </a:t>
            </a:r>
            <a:r>
              <a:rPr lang="en-US" dirty="0" err="1"/>
              <a:t>nesciunt</a:t>
            </a:r>
            <a:r>
              <a:rPr lang="en-US" dirty="0"/>
              <a:t>. </a:t>
            </a:r>
            <a:r>
              <a:rPr lang="en-US" dirty="0" err="1"/>
              <a:t>Neque</a:t>
            </a:r>
            <a:r>
              <a:rPr lang="en-US" dirty="0"/>
              <a:t> </a:t>
            </a:r>
            <a:r>
              <a:rPr lang="en-US" dirty="0" err="1"/>
              <a:t>porro</a:t>
            </a:r>
            <a:r>
              <a:rPr lang="en-US" dirty="0"/>
              <a:t> </a:t>
            </a:r>
            <a:r>
              <a:rPr lang="en-US" dirty="0" err="1"/>
              <a:t>quisquam</a:t>
            </a:r>
            <a:r>
              <a:rPr lang="en-US" dirty="0"/>
              <a:t> </a:t>
            </a:r>
            <a:r>
              <a:rPr lang="en-US" dirty="0" err="1"/>
              <a:t>est</a:t>
            </a:r>
            <a:r>
              <a:rPr lang="en-US" dirty="0"/>
              <a:t>, qui </a:t>
            </a:r>
            <a:r>
              <a:rPr lang="en-US" dirty="0" err="1"/>
              <a:t>dolorem</a:t>
            </a:r>
            <a:r>
              <a:rPr lang="en-US" dirty="0"/>
              <a:t> ipsum </a:t>
            </a:r>
            <a:r>
              <a:rPr lang="en-US" dirty="0" err="1"/>
              <a:t>quia</a:t>
            </a:r>
            <a:r>
              <a:rPr lang="en-US" dirty="0"/>
              <a:t> dolor sit </a:t>
            </a:r>
            <a:r>
              <a:rPr lang="en-US" dirty="0" err="1"/>
              <a:t>amet</a:t>
            </a:r>
            <a:r>
              <a:rPr lang="en-US" dirty="0"/>
              <a:t>, </a:t>
            </a:r>
            <a:r>
              <a:rPr lang="en-US" dirty="0" err="1"/>
              <a:t>consectetur</a:t>
            </a:r>
            <a:r>
              <a:rPr lang="en-US" dirty="0"/>
              <a:t>, </a:t>
            </a:r>
            <a:r>
              <a:rPr lang="en-US" dirty="0" err="1"/>
              <a:t>adipisci</a:t>
            </a:r>
            <a:r>
              <a:rPr lang="en-US" dirty="0"/>
              <a:t> </a:t>
            </a:r>
            <a:r>
              <a:rPr lang="en-US" dirty="0" err="1"/>
              <a:t>velit</a:t>
            </a:r>
            <a:r>
              <a:rPr lang="en-US" dirty="0"/>
              <a:t>, </a:t>
            </a:r>
            <a:r>
              <a:rPr lang="en-US" dirty="0" err="1"/>
              <a:t>sed</a:t>
            </a:r>
            <a:r>
              <a:rPr lang="en-US" dirty="0"/>
              <a:t> </a:t>
            </a:r>
            <a:r>
              <a:rPr lang="en-US" dirty="0" err="1"/>
              <a:t>quia</a:t>
            </a:r>
            <a:r>
              <a:rPr lang="en-US" dirty="0"/>
              <a:t> non </a:t>
            </a:r>
            <a:r>
              <a:rPr lang="en-US" dirty="0" err="1"/>
              <a:t>numquam</a:t>
            </a:r>
            <a:r>
              <a:rPr lang="en-US" dirty="0"/>
              <a:t> </a:t>
            </a:r>
            <a:r>
              <a:rPr lang="en-US" dirty="0" err="1"/>
              <a:t>eius</a:t>
            </a:r>
            <a:r>
              <a:rPr lang="en-US" dirty="0"/>
              <a:t> </a:t>
            </a:r>
            <a:r>
              <a:rPr lang="en-US" dirty="0" err="1"/>
              <a:t>modi</a:t>
            </a:r>
            <a:r>
              <a:rPr lang="en-US" dirty="0"/>
              <a:t> </a:t>
            </a:r>
            <a:r>
              <a:rPr lang="en-US" dirty="0" err="1"/>
              <a:t>tempora</a:t>
            </a:r>
            <a:r>
              <a:rPr lang="en-US" dirty="0"/>
              <a:t> </a:t>
            </a:r>
            <a:r>
              <a:rPr lang="en-US" dirty="0" err="1"/>
              <a:t>incidunt</a:t>
            </a:r>
            <a:r>
              <a:rPr lang="en-US" dirty="0"/>
              <a:t> </a:t>
            </a:r>
            <a:r>
              <a:rPr lang="en-US" dirty="0" err="1"/>
              <a:t>ut</a:t>
            </a:r>
            <a:r>
              <a:rPr lang="en-US" dirty="0"/>
              <a:t> </a:t>
            </a:r>
            <a:r>
              <a:rPr lang="en-US" dirty="0" err="1"/>
              <a:t>labore</a:t>
            </a:r>
            <a:r>
              <a:rPr lang="en-US" dirty="0"/>
              <a:t> et </a:t>
            </a:r>
            <a:r>
              <a:rPr lang="en-US" dirty="0" err="1"/>
              <a:t>dolore</a:t>
            </a:r>
            <a:r>
              <a:rPr lang="en-US" dirty="0"/>
              <a:t> </a:t>
            </a:r>
            <a:r>
              <a:rPr lang="en-US" dirty="0" err="1"/>
              <a:t>magnam</a:t>
            </a:r>
            <a:r>
              <a:rPr lang="en-US" dirty="0"/>
              <a:t> </a:t>
            </a:r>
            <a:r>
              <a:rPr lang="en-US" dirty="0" err="1"/>
              <a:t>aliquam</a:t>
            </a:r>
            <a:r>
              <a:rPr lang="en-US" dirty="0"/>
              <a:t> </a:t>
            </a:r>
            <a:r>
              <a:rPr lang="en-US" dirty="0" err="1"/>
              <a:t>quaerat</a:t>
            </a:r>
            <a:r>
              <a:rPr lang="en-US" dirty="0"/>
              <a:t> </a:t>
            </a:r>
            <a:r>
              <a:rPr lang="en-US" dirty="0" err="1"/>
              <a:t>voluptatem</a:t>
            </a:r>
            <a:r>
              <a:rPr lang="en-US" dirty="0"/>
              <a:t>.</a:t>
            </a:r>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15:guide id="2" pos="288" userDrawn="1">
          <p15:clr>
            <a:srgbClr val="FBAE40"/>
          </p15:clr>
        </p15:guide>
        <p15:guide id="3" pos="7392" userDrawn="1">
          <p15:clr>
            <a:srgbClr val="FBAE40"/>
          </p15:clr>
        </p15:guide>
        <p15:guide id="5" orient="horz" pos="288" userDrawn="1">
          <p15:clr>
            <a:srgbClr val="FBAE40"/>
          </p15:clr>
        </p15:guide>
        <p15:guide id="6" orient="horz" pos="40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2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0"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13" name="Text Placeholder 22"/>
          <p:cNvSpPr>
            <a:spLocks noGrp="1"/>
          </p:cNvSpPr>
          <p:nvPr>
            <p:ph type="body" sz="quarter" idx="14" hasCustomPrompt="1"/>
          </p:nvPr>
        </p:nvSpPr>
        <p:spPr>
          <a:xfrm>
            <a:off x="457200"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19" name="Text Placeholder 22"/>
          <p:cNvSpPr>
            <a:spLocks noGrp="1"/>
          </p:cNvSpPr>
          <p:nvPr>
            <p:ph type="body" sz="quarter" idx="15" hasCustomPrompt="1"/>
          </p:nvPr>
        </p:nvSpPr>
        <p:spPr>
          <a:xfrm>
            <a:off x="6170407"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20" name="Text Placeholder 22"/>
          <p:cNvSpPr>
            <a:spLocks noGrp="1"/>
          </p:cNvSpPr>
          <p:nvPr>
            <p:ph type="body" sz="quarter" idx="16" hasCustomPrompt="1"/>
          </p:nvPr>
        </p:nvSpPr>
        <p:spPr>
          <a:xfrm>
            <a:off x="6170407"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83555994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720" r:id="rId5"/>
    <p:sldLayoutId id="2147483684" r:id="rId6"/>
    <p:sldLayoutId id="2147483685" r:id="rId7"/>
    <p:sldLayoutId id="2147483661" r:id="rId8"/>
    <p:sldLayoutId id="2147483686" r:id="rId9"/>
    <p:sldLayoutId id="2147483726" r:id="rId10"/>
    <p:sldLayoutId id="2147483687" r:id="rId11"/>
    <p:sldLayoutId id="2147483668" r:id="rId12"/>
    <p:sldLayoutId id="2147483727" r:id="rId13"/>
    <p:sldLayoutId id="2147483662" r:id="rId14"/>
    <p:sldLayoutId id="2147483667" r:id="rId15"/>
    <p:sldLayoutId id="2147483702" r:id="rId16"/>
    <p:sldLayoutId id="2147483704" r:id="rId17"/>
    <p:sldLayoutId id="2147483705" r:id="rId18"/>
    <p:sldLayoutId id="2147483670" r:id="rId19"/>
    <p:sldLayoutId id="2147483708" r:id="rId20"/>
    <p:sldLayoutId id="2147483711" r:id="rId21"/>
    <p:sldLayoutId id="2147483774" r:id="rId22"/>
    <p:sldLayoutId id="2147483775" r:id="rId23"/>
    <p:sldLayoutId id="2147483776" r:id="rId24"/>
    <p:sldLayoutId id="2147483777" r:id="rId25"/>
    <p:sldLayoutId id="2147483764" r:id="rId26"/>
    <p:sldLayoutId id="2147483765" r:id="rId27"/>
    <p:sldLayoutId id="2147483763" r:id="rId28"/>
    <p:sldLayoutId id="2147483766" r:id="rId29"/>
    <p:sldLayoutId id="2147483768" r:id="rId30"/>
    <p:sldLayoutId id="2147483769" r:id="rId31"/>
    <p:sldLayoutId id="2147483767" r:id="rId32"/>
    <p:sldLayoutId id="2147483770" r:id="rId33"/>
    <p:sldLayoutId id="2147483771" r:id="rId34"/>
    <p:sldLayoutId id="2147483772" r:id="rId35"/>
    <p:sldLayoutId id="2147483773" r:id="rId36"/>
    <p:sldLayoutId id="2147483665" r:id="rId37"/>
    <p:sldLayoutId id="2147483713" r:id="rId38"/>
    <p:sldLayoutId id="2147483712" r:id="rId39"/>
    <p:sldLayoutId id="2147483778" r:id="rId40"/>
    <p:sldLayoutId id="2147483864" r:id="rId41"/>
    <p:sldLayoutId id="2147483865" r:id="rId42"/>
    <p:sldLayoutId id="2147483867"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1" r:id="rId57"/>
    <p:sldLayoutId id="2147483853" r:id="rId58"/>
    <p:sldLayoutId id="2147483854" r:id="rId59"/>
    <p:sldLayoutId id="2147483855" r:id="rId60"/>
    <p:sldLayoutId id="2147483856" r:id="rId61"/>
    <p:sldLayoutId id="2147483858" r:id="rId62"/>
    <p:sldLayoutId id="2147483860" r:id="rId63"/>
    <p:sldLayoutId id="2147483863" r:id="rId64"/>
    <p:sldLayoutId id="2147484122" r:id="rId6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4135076703"/>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s://app.powerbi.com/groups/c675e9c8-23b6-4187-b0ca-8c01082e2969/reports/ac3ba929-bee7-4f6e-add2-3c65823be174/ReportSectionb3451be53337bcc6cb8a"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12.xml"/><Relationship Id="rId5" Type="http://schemas.openxmlformats.org/officeDocument/2006/relationships/image" Target="../media/image53.tmp"/><Relationship Id="rId4" Type="http://schemas.openxmlformats.org/officeDocument/2006/relationships/image" Target="../media/image52.tm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65.xml"/><Relationship Id="rId1" Type="http://schemas.openxmlformats.org/officeDocument/2006/relationships/vmlDrawing" Target="../drawings/vmlDrawing1.v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6" Type="http://schemas.openxmlformats.org/officeDocument/2006/relationships/hyperlink" Target="https://genpactonline.sharepoint.com/sites/LeanDigitalTransformation/Communication%20Templates%202020/Forms/AllItems.aspx?viewid=f6cca4bf%2Dcec9%2D4ac5%2Db3a8%2D12d08752d330"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42.emf"/><Relationship Id="rId5" Type="http://schemas.openxmlformats.org/officeDocument/2006/relationships/package" Target="../embeddings/Microsoft_Excel_Worksheet1.xlsx"/><Relationship Id="rId4" Type="http://schemas.openxmlformats.org/officeDocument/2006/relationships/image" Target="../media/image41.emf"/></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82233" y="2597150"/>
            <a:ext cx="8171567" cy="1447800"/>
          </a:xfrm>
        </p:spPr>
        <p:txBody>
          <a:bodyPr/>
          <a:lstStyle/>
          <a:p>
            <a:r>
              <a:rPr lang="en-IN" dirty="0"/>
              <a:t>Divine APEX Program MUFG Reverse Factoring Enhancements</a:t>
            </a:r>
            <a:endParaRPr lang="en-US" sz="4800" dirty="0"/>
          </a:p>
          <a:p>
            <a:endParaRPr lang="en-US" sz="4800" dirty="0"/>
          </a:p>
        </p:txBody>
      </p:sp>
      <p:sp>
        <p:nvSpPr>
          <p:cNvPr id="3" name="Text Placeholder 3">
            <a:extLst>
              <a:ext uri="{FF2B5EF4-FFF2-40B4-BE49-F238E27FC236}">
                <a16:creationId xmlns:a16="http://schemas.microsoft.com/office/drawing/2014/main" id="{ADE39377-E211-4FD3-B8A1-DCEE65867F2A}"/>
              </a:ext>
            </a:extLst>
          </p:cNvPr>
          <p:cNvSpPr txBox="1">
            <a:spLocks/>
          </p:cNvSpPr>
          <p:nvPr/>
        </p:nvSpPr>
        <p:spPr>
          <a:xfrm>
            <a:off x="3182233" y="3810000"/>
            <a:ext cx="8171567" cy="2133600"/>
          </a:xfrm>
          <a:prstGeom prst="rect">
            <a:avLst/>
          </a:prstGeom>
        </p:spPr>
        <p:txBody>
          <a:bodyPr/>
          <a:lstStyle>
            <a:lvl1pPr marL="0">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marL="4572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9144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3716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1828800">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t>GB_Hopper-9162</a:t>
            </a:r>
          </a:p>
          <a:p>
            <a:r>
              <a:rPr lang="en-IN" sz="2000" dirty="0" err="1"/>
              <a:t>Kasavathala</a:t>
            </a:r>
            <a:r>
              <a:rPr lang="en-IN" sz="2000" dirty="0"/>
              <a:t> Venkata, </a:t>
            </a:r>
            <a:r>
              <a:rPr lang="en-IN" sz="2000" dirty="0" err="1"/>
              <a:t>Kirankumar</a:t>
            </a:r>
            <a:endParaRPr lang="en-US" sz="2000" dirty="0"/>
          </a:p>
          <a:p>
            <a:r>
              <a:rPr lang="en-US" sz="2000" dirty="0" err="1"/>
              <a:t>Shalini</a:t>
            </a:r>
            <a:r>
              <a:rPr lang="en-US" sz="2000" dirty="0"/>
              <a:t> </a:t>
            </a:r>
            <a:r>
              <a:rPr lang="en-US" sz="2000" dirty="0" err="1"/>
              <a:t>Akunuru</a:t>
            </a:r>
            <a:endParaRPr lang="en-US" sz="2000" dirty="0"/>
          </a:p>
          <a:p>
            <a:endParaRPr lang="en-US" sz="2000" dirty="0"/>
          </a:p>
        </p:txBody>
      </p:sp>
      <p:sp>
        <p:nvSpPr>
          <p:cNvPr id="5" name="Text Placeholder 3">
            <a:extLst>
              <a:ext uri="{FF2B5EF4-FFF2-40B4-BE49-F238E27FC236}">
                <a16:creationId xmlns:a16="http://schemas.microsoft.com/office/drawing/2014/main" id="{6CA20FBE-CBF6-481D-893E-DCF822DB6DE1}"/>
              </a:ext>
            </a:extLst>
          </p:cNvPr>
          <p:cNvSpPr txBox="1">
            <a:spLocks/>
          </p:cNvSpPr>
          <p:nvPr/>
        </p:nvSpPr>
        <p:spPr>
          <a:xfrm>
            <a:off x="3182232" y="1600200"/>
            <a:ext cx="8171567" cy="824948"/>
          </a:xfrm>
          <a:prstGeom prst="rect">
            <a:avLst/>
          </a:prstGeom>
        </p:spPr>
        <p:txBody>
          <a:bodyPr/>
          <a:lstStyle>
            <a:lvl1pPr marL="0">
              <a:defRPr sz="2000" baseline="0">
                <a:solidFill>
                  <a:schemeClr val="accent6"/>
                </a:solidFill>
                <a:latin typeface="+mj-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4800" kern="0" dirty="0"/>
              <a:t>BPMS</a:t>
            </a:r>
          </a:p>
        </p:txBody>
      </p:sp>
    </p:spTree>
    <p:extLst>
      <p:ext uri="{BB962C8B-B14F-4D97-AF65-F5344CB8AC3E}">
        <p14:creationId xmlns:p14="http://schemas.microsoft.com/office/powerpoint/2010/main" val="3187244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272010"/>
            <a:ext cx="5257800" cy="484827"/>
          </a:xfrm>
          <a:prstGeom prst="rect">
            <a:avLst/>
          </a:prstGeom>
        </p:spPr>
        <p:txBody>
          <a:bodyPr/>
          <a:lstStyle>
            <a:lvl1pPr>
              <a:defRPr>
                <a:latin typeface="+mj-lt"/>
                <a:ea typeface="+mj-ea"/>
                <a:cs typeface="+mj-cs"/>
              </a:defRPr>
            </a:lvl1pPr>
          </a:lstStyle>
          <a:p>
            <a:r>
              <a:rPr lang="en-US" sz="2000" dirty="0"/>
              <a:t>Project Initiation</a:t>
            </a:r>
            <a:endParaRPr lang="en-US" sz="2000" dirty="0">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FAF05E62-E749-43CF-A853-D76305FC126E}"/>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
        <p:nvSpPr>
          <p:cNvPr id="9" name="Title 1">
            <a:extLst>
              <a:ext uri="{FF2B5EF4-FFF2-40B4-BE49-F238E27FC236}">
                <a16:creationId xmlns:a16="http://schemas.microsoft.com/office/drawing/2014/main" id="{1159A2D9-18E8-427D-973E-EB0589035F9F}"/>
              </a:ext>
            </a:extLst>
          </p:cNvPr>
          <p:cNvSpPr txBox="1">
            <a:spLocks/>
          </p:cNvSpPr>
          <p:nvPr/>
        </p:nvSpPr>
        <p:spPr>
          <a:xfrm>
            <a:off x="5832232" y="258144"/>
            <a:ext cx="5750168" cy="484827"/>
          </a:xfrm>
          <a:prstGeom prst="rect">
            <a:avLst/>
          </a:prstGeom>
        </p:spPr>
        <p:txBody>
          <a:bodyPr/>
          <a:lstStyle>
            <a:lvl1pPr>
              <a:defRPr>
                <a:latin typeface="+mj-lt"/>
                <a:ea typeface="+mj-ea"/>
                <a:cs typeface="+mj-cs"/>
              </a:defRPr>
            </a:lvl1pPr>
          </a:lstStyle>
          <a:p>
            <a:r>
              <a:rPr lang="en-US" sz="2000" dirty="0"/>
              <a:t>Project Planning</a:t>
            </a:r>
            <a:endParaRPr lang="en-US" sz="2000" dirty="0">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59F59BD3-F31A-4130-ABD9-652EFD172715}"/>
              </a:ext>
            </a:extLst>
          </p:cNvPr>
          <p:cNvPicPr>
            <a:picLocks noChangeAspect="1"/>
          </p:cNvPicPr>
          <p:nvPr/>
        </p:nvPicPr>
        <p:blipFill rotWithShape="1">
          <a:blip r:embed="rId2"/>
          <a:srcRect l="36877" t="33326" r="36873" b="14427"/>
          <a:stretch/>
        </p:blipFill>
        <p:spPr>
          <a:xfrm>
            <a:off x="152400" y="790032"/>
            <a:ext cx="3924380" cy="4391568"/>
          </a:xfrm>
          <a:prstGeom prst="rect">
            <a:avLst/>
          </a:prstGeom>
        </p:spPr>
      </p:pic>
      <p:pic>
        <p:nvPicPr>
          <p:cNvPr id="5" name="Picture 4">
            <a:extLst>
              <a:ext uri="{FF2B5EF4-FFF2-40B4-BE49-F238E27FC236}">
                <a16:creationId xmlns:a16="http://schemas.microsoft.com/office/drawing/2014/main" id="{FC2D59BA-262A-483A-A722-97DF07D72978}"/>
              </a:ext>
            </a:extLst>
          </p:cNvPr>
          <p:cNvPicPr>
            <a:picLocks noChangeAspect="1"/>
          </p:cNvPicPr>
          <p:nvPr/>
        </p:nvPicPr>
        <p:blipFill rotWithShape="1">
          <a:blip r:embed="rId3"/>
          <a:srcRect l="31250" t="34437" r="27500" b="22208"/>
          <a:stretch/>
        </p:blipFill>
        <p:spPr>
          <a:xfrm>
            <a:off x="4530968" y="790032"/>
            <a:ext cx="7431884" cy="4391568"/>
          </a:xfrm>
          <a:prstGeom prst="rect">
            <a:avLst/>
          </a:prstGeom>
        </p:spPr>
      </p:pic>
    </p:spTree>
    <p:extLst>
      <p:ext uri="{BB962C8B-B14F-4D97-AF65-F5344CB8AC3E}">
        <p14:creationId xmlns:p14="http://schemas.microsoft.com/office/powerpoint/2010/main" val="1154199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272010"/>
            <a:ext cx="5257800" cy="484827"/>
          </a:xfrm>
          <a:prstGeom prst="rect">
            <a:avLst/>
          </a:prstGeom>
        </p:spPr>
        <p:txBody>
          <a:bodyPr/>
          <a:lstStyle>
            <a:lvl1pPr>
              <a:defRPr>
                <a:latin typeface="+mj-lt"/>
                <a:ea typeface="+mj-ea"/>
                <a:cs typeface="+mj-cs"/>
              </a:defRPr>
            </a:lvl1pPr>
          </a:lstStyle>
          <a:p>
            <a:r>
              <a:rPr lang="en-US" sz="2000" dirty="0"/>
              <a:t>Project Monitoring &amp; Control</a:t>
            </a:r>
            <a:endParaRPr lang="en-US" sz="2000" dirty="0">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FAF05E62-E749-43CF-A853-D76305FC126E}"/>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
        <p:nvSpPr>
          <p:cNvPr id="9" name="Title 1">
            <a:extLst>
              <a:ext uri="{FF2B5EF4-FFF2-40B4-BE49-F238E27FC236}">
                <a16:creationId xmlns:a16="http://schemas.microsoft.com/office/drawing/2014/main" id="{1159A2D9-18E8-427D-973E-EB0589035F9F}"/>
              </a:ext>
            </a:extLst>
          </p:cNvPr>
          <p:cNvSpPr txBox="1">
            <a:spLocks/>
          </p:cNvSpPr>
          <p:nvPr/>
        </p:nvSpPr>
        <p:spPr>
          <a:xfrm>
            <a:off x="5832232" y="258144"/>
            <a:ext cx="5750168" cy="484827"/>
          </a:xfrm>
          <a:prstGeom prst="rect">
            <a:avLst/>
          </a:prstGeom>
        </p:spPr>
        <p:txBody>
          <a:bodyPr/>
          <a:lstStyle>
            <a:lvl1pPr>
              <a:defRPr>
                <a:latin typeface="+mj-lt"/>
                <a:ea typeface="+mj-ea"/>
                <a:cs typeface="+mj-cs"/>
              </a:defRPr>
            </a:lvl1pPr>
          </a:lstStyle>
          <a:p>
            <a:r>
              <a:rPr lang="en-US" sz="2000" dirty="0"/>
              <a:t>Project Closure</a:t>
            </a:r>
            <a:endParaRPr lang="en-US" sz="2000" dirty="0">
              <a:latin typeface="Calibri" panose="020F0502020204030204" pitchFamily="34" charset="0"/>
              <a:ea typeface="+mn-ea"/>
              <a:cs typeface="+mn-cs"/>
            </a:endParaRPr>
          </a:p>
        </p:txBody>
      </p:sp>
      <p:pic>
        <p:nvPicPr>
          <p:cNvPr id="6" name="Picture 5">
            <a:extLst>
              <a:ext uri="{FF2B5EF4-FFF2-40B4-BE49-F238E27FC236}">
                <a16:creationId xmlns:a16="http://schemas.microsoft.com/office/drawing/2014/main" id="{9679DE03-FDE2-4BA5-93D8-E392F50E5926}"/>
              </a:ext>
            </a:extLst>
          </p:cNvPr>
          <p:cNvPicPr>
            <a:picLocks noChangeAspect="1"/>
          </p:cNvPicPr>
          <p:nvPr/>
        </p:nvPicPr>
        <p:blipFill rotWithShape="1">
          <a:blip r:embed="rId2"/>
          <a:srcRect l="31250" t="42218" r="27500" b="11501"/>
          <a:stretch/>
        </p:blipFill>
        <p:spPr>
          <a:xfrm>
            <a:off x="5828714" y="790032"/>
            <a:ext cx="6237209" cy="3934368"/>
          </a:xfrm>
          <a:prstGeom prst="rect">
            <a:avLst/>
          </a:prstGeom>
        </p:spPr>
      </p:pic>
      <p:pic>
        <p:nvPicPr>
          <p:cNvPr id="8" name="Picture 7">
            <a:extLst>
              <a:ext uri="{FF2B5EF4-FFF2-40B4-BE49-F238E27FC236}">
                <a16:creationId xmlns:a16="http://schemas.microsoft.com/office/drawing/2014/main" id="{CA9BB63C-B1FA-4A4B-AF4C-C03D9F7D1D93}"/>
              </a:ext>
            </a:extLst>
          </p:cNvPr>
          <p:cNvPicPr>
            <a:picLocks noChangeAspect="1"/>
          </p:cNvPicPr>
          <p:nvPr/>
        </p:nvPicPr>
        <p:blipFill rotWithShape="1">
          <a:blip r:embed="rId3"/>
          <a:srcRect l="27500" t="15538" r="27500" b="7757"/>
          <a:stretch/>
        </p:blipFill>
        <p:spPr>
          <a:xfrm>
            <a:off x="148883" y="790032"/>
            <a:ext cx="5486400" cy="5257800"/>
          </a:xfrm>
          <a:prstGeom prst="rect">
            <a:avLst/>
          </a:prstGeom>
        </p:spPr>
      </p:pic>
    </p:spTree>
    <p:extLst>
      <p:ext uri="{BB962C8B-B14F-4D97-AF65-F5344CB8AC3E}">
        <p14:creationId xmlns:p14="http://schemas.microsoft.com/office/powerpoint/2010/main" val="2696338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600" dirty="0"/>
              <a:t>Step 2</a:t>
            </a:r>
            <a:br>
              <a:rPr lang="en-US" sz="3600" dirty="0"/>
            </a:br>
            <a:r>
              <a:rPr lang="en-US" sz="3600" dirty="0"/>
              <a:t>Operational Excellence Risk Assessment</a:t>
            </a:r>
          </a:p>
        </p:txBody>
      </p:sp>
    </p:spTree>
    <p:extLst>
      <p:ext uri="{BB962C8B-B14F-4D97-AF65-F5344CB8AC3E}">
        <p14:creationId xmlns:p14="http://schemas.microsoft.com/office/powerpoint/2010/main" val="1125635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4543" y="260645"/>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rPr>
              <a:t>Risks in the Project /Process</a:t>
            </a:r>
          </a:p>
        </p:txBody>
      </p:sp>
      <p:sp>
        <p:nvSpPr>
          <p:cNvPr id="10" name="TextBox 9"/>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pic>
        <p:nvPicPr>
          <p:cNvPr id="2" name="Picture 1"/>
          <p:cNvPicPr>
            <a:picLocks noChangeAspect="1"/>
          </p:cNvPicPr>
          <p:nvPr/>
        </p:nvPicPr>
        <p:blipFill>
          <a:blip r:embed="rId2"/>
          <a:stretch>
            <a:fillRect/>
          </a:stretch>
        </p:blipFill>
        <p:spPr>
          <a:xfrm>
            <a:off x="838200" y="894958"/>
            <a:ext cx="10820400" cy="5429641"/>
          </a:xfrm>
          <a:prstGeom prst="rect">
            <a:avLst/>
          </a:prstGeom>
        </p:spPr>
      </p:pic>
    </p:spTree>
    <p:extLst>
      <p:ext uri="{BB962C8B-B14F-4D97-AF65-F5344CB8AC3E}">
        <p14:creationId xmlns:p14="http://schemas.microsoft.com/office/powerpoint/2010/main" val="382617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Data Collection Plan</a:t>
            </a:r>
          </a:p>
        </p:txBody>
      </p:sp>
      <p:graphicFrame>
        <p:nvGraphicFramePr>
          <p:cNvPr id="5" name="Table 4"/>
          <p:cNvGraphicFramePr>
            <a:graphicFrameLocks noGrp="1"/>
          </p:cNvGraphicFramePr>
          <p:nvPr>
            <p:extLst>
              <p:ext uri="{D42A27DB-BD31-4B8C-83A1-F6EECF244321}">
                <p14:modId xmlns:p14="http://schemas.microsoft.com/office/powerpoint/2010/main" val="236610600"/>
              </p:ext>
            </p:extLst>
          </p:nvPr>
        </p:nvGraphicFramePr>
        <p:xfrm>
          <a:off x="460744" y="1104900"/>
          <a:ext cx="11201399" cy="33909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3141488589"/>
                    </a:ext>
                  </a:extLst>
                </a:gridCol>
                <a:gridCol w="1823234">
                  <a:extLst>
                    <a:ext uri="{9D8B030D-6E8A-4147-A177-3AD203B41FA5}">
                      <a16:colId xmlns:a16="http://schemas.microsoft.com/office/drawing/2014/main" val="1862606077"/>
                    </a:ext>
                  </a:extLst>
                </a:gridCol>
                <a:gridCol w="2646349">
                  <a:extLst>
                    <a:ext uri="{9D8B030D-6E8A-4147-A177-3AD203B41FA5}">
                      <a16:colId xmlns:a16="http://schemas.microsoft.com/office/drawing/2014/main" val="710934591"/>
                    </a:ext>
                  </a:extLst>
                </a:gridCol>
                <a:gridCol w="1702617">
                  <a:extLst>
                    <a:ext uri="{9D8B030D-6E8A-4147-A177-3AD203B41FA5}">
                      <a16:colId xmlns:a16="http://schemas.microsoft.com/office/drawing/2014/main" val="375964601"/>
                    </a:ext>
                  </a:extLst>
                </a:gridCol>
                <a:gridCol w="1447800">
                  <a:extLst>
                    <a:ext uri="{9D8B030D-6E8A-4147-A177-3AD203B41FA5}">
                      <a16:colId xmlns:a16="http://schemas.microsoft.com/office/drawing/2014/main" val="3741195978"/>
                    </a:ext>
                  </a:extLst>
                </a:gridCol>
                <a:gridCol w="1600199">
                  <a:extLst>
                    <a:ext uri="{9D8B030D-6E8A-4147-A177-3AD203B41FA5}">
                      <a16:colId xmlns:a16="http://schemas.microsoft.com/office/drawing/2014/main" val="222354757"/>
                    </a:ext>
                  </a:extLst>
                </a:gridCol>
              </a:tblGrid>
              <a:tr h="1482115">
                <a:tc>
                  <a:txBody>
                    <a:bodyPr/>
                    <a:lstStyle/>
                    <a:p>
                      <a:pPr algn="l" fontAlgn="b"/>
                      <a:r>
                        <a:rPr lang="en-US" sz="1400" u="none" strike="noStrike" dirty="0">
                          <a:effectLst/>
                        </a:rPr>
                        <a:t>    Measure / Metric</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Data Type</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Operational Definition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Stratification / Sampling Factor</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Method of Collection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Owner</a:t>
                      </a:r>
                      <a:endParaRPr lang="en-US" sz="1400" b="1" i="0" u="none" strike="noStrike" dirty="0">
                        <a:solidFill>
                          <a:srgbClr val="FFFFFF"/>
                        </a:solidFill>
                        <a:effectLst/>
                        <a:latin typeface="+mj-lt"/>
                      </a:endParaRPr>
                    </a:p>
                  </a:txBody>
                  <a:tcPr marL="0" marR="0" marT="0" marB="0" anchor="ctr"/>
                </a:tc>
                <a:extLst>
                  <a:ext uri="{0D108BD9-81ED-4DB2-BD59-A6C34878D82A}">
                    <a16:rowId xmlns:a16="http://schemas.microsoft.com/office/drawing/2014/main" val="1788958051"/>
                  </a:ext>
                </a:extLst>
              </a:tr>
              <a:tr h="781479">
                <a:tc>
                  <a:txBody>
                    <a:bodyPr/>
                    <a:lstStyle/>
                    <a:p>
                      <a:pPr algn="l">
                        <a:spcBef>
                          <a:spcPts val="300"/>
                        </a:spcBef>
                        <a:spcAft>
                          <a:spcPts val="300"/>
                        </a:spcAft>
                      </a:pPr>
                      <a:r>
                        <a:rPr lang="en-US" sz="1200" dirty="0">
                          <a:effectLst/>
                          <a:latin typeface="Arial" panose="020B0604020202020204" pitchFamily="34" charset="0"/>
                          <a:ea typeface="Times New Roman" panose="02020603050405020304" pitchFamily="18" charset="0"/>
                        </a:rPr>
                        <a:t>Weighted Defect Removal Efficiency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l" fontAlgn="b"/>
                      <a:r>
                        <a:rPr lang="en-US" sz="1200" u="none" strike="noStrike" dirty="0">
                          <a:effectLst/>
                        </a:rPr>
                        <a:t>Continuous </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marL="342900" lvl="0" indent="-342900" algn="l">
                        <a:spcBef>
                          <a:spcPts val="300"/>
                        </a:spcBef>
                        <a:spcAft>
                          <a:spcPts val="300"/>
                        </a:spcAft>
                        <a:buFont typeface="Arial" panose="020B0604020202020204" pitchFamily="34" charset="0"/>
                        <a:buChar cha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of weighted Internal defects/Total (weighted internal and weighted external)defects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fontAlgn="b"/>
                      <a:r>
                        <a:rPr lang="en-US" sz="1200" u="none" strike="noStrike" dirty="0">
                          <a:effectLst/>
                        </a:rPr>
                        <a:t> Technology and complexity</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lang="en-US" sz="1200" u="none" strike="noStrike" dirty="0">
                          <a:effectLst/>
                        </a:rPr>
                        <a:t>From PPBR database </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lang="en-US" sz="1200" u="none" strike="noStrike" dirty="0">
                          <a:effectLst/>
                        </a:rPr>
                        <a:t> PM</a:t>
                      </a:r>
                      <a:endParaRPr lang="en-US" sz="12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203303199"/>
                  </a:ext>
                </a:extLst>
              </a:tr>
              <a:tr h="565899">
                <a:tc>
                  <a:txBody>
                    <a:bodyPr/>
                    <a:lstStyle/>
                    <a:p>
                      <a:pPr algn="l">
                        <a:spcBef>
                          <a:spcPts val="300"/>
                        </a:spcBef>
                        <a:spcAft>
                          <a:spcPts val="300"/>
                        </a:spcAft>
                      </a:pPr>
                      <a:r>
                        <a:rPr lang="en-US" sz="1200" dirty="0">
                          <a:effectLst/>
                          <a:latin typeface="Arial" panose="020B0604020202020204" pitchFamily="34" charset="0"/>
                          <a:ea typeface="Times New Roman" panose="02020603050405020304" pitchFamily="18" charset="0"/>
                        </a:rPr>
                        <a:t>Effort Deviation</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73262"/>
                          </a:solidFill>
                          <a:effectLst/>
                          <a:uLnTx/>
                          <a:uFillTx/>
                          <a:latin typeface="Georgia"/>
                          <a:ea typeface="+mn-ea"/>
                          <a:cs typeface="+mn-cs"/>
                        </a:rPr>
                        <a:t>Continuous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tc>
                <a:tc>
                  <a:txBody>
                    <a:bodyPr/>
                    <a:lstStyle/>
                    <a:p>
                      <a:pPr marL="342900" lvl="0" indent="-342900" algn="l">
                        <a:spcBef>
                          <a:spcPts val="300"/>
                        </a:spcBef>
                        <a:spcAft>
                          <a:spcPts val="300"/>
                        </a:spcAft>
                        <a:buFont typeface="Arial" panose="020B0604020202020204" pitchFamily="34" charset="0"/>
                        <a:buChar cha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Planned Effort -Actual Effort/ Planned Effort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fontAlgn="b"/>
                      <a:r>
                        <a:rPr lang="en-US" sz="1200" u="none" strike="noStrike" dirty="0">
                          <a:effectLst/>
                        </a:rPr>
                        <a:t> Technology and complexity</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lang="en-US" sz="1200" u="none" strike="noStrike" dirty="0">
                          <a:effectLst/>
                        </a:rPr>
                        <a:t>From PPBR database </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kumimoji="0" lang="en-US" sz="1200" b="0" i="0" u="none" strike="noStrike" kern="0" cap="none" spc="0" normalizeH="0" baseline="0" noProof="0">
                          <a:ln>
                            <a:noFill/>
                          </a:ln>
                          <a:solidFill>
                            <a:srgbClr val="073262"/>
                          </a:solidFill>
                          <a:effectLst/>
                          <a:uLnTx/>
                          <a:uFillTx/>
                          <a:latin typeface="Georgia"/>
                          <a:ea typeface="+mn-ea"/>
                          <a:cs typeface="+mn-cs"/>
                        </a:rPr>
                        <a:t>PM</a:t>
                      </a:r>
                      <a:endParaRPr lang="en-US" sz="12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283688196"/>
                  </a:ext>
                </a:extLst>
              </a:tr>
              <a:tr h="561407">
                <a:tc>
                  <a:txBody>
                    <a:bodyPr/>
                    <a:lstStyle/>
                    <a:p>
                      <a:pPr algn="l">
                        <a:spcBef>
                          <a:spcPts val="300"/>
                        </a:spcBef>
                        <a:spcAft>
                          <a:spcPts val="300"/>
                        </a:spcAft>
                      </a:pPr>
                      <a:r>
                        <a:rPr lang="en-US" sz="1200">
                          <a:effectLst/>
                          <a:latin typeface="Arial" panose="020B0604020202020204" pitchFamily="34" charset="0"/>
                          <a:ea typeface="Times New Roman" panose="02020603050405020304" pitchFamily="18" charset="0"/>
                        </a:rPr>
                        <a:t>PCS- Process Compliance Score</a:t>
                      </a:r>
                      <a:endParaRPr lang="en-IN"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73262"/>
                          </a:solidFill>
                          <a:effectLst/>
                          <a:uLnTx/>
                          <a:uFillTx/>
                          <a:latin typeface="Georgia"/>
                          <a:ea typeface="+mn-ea"/>
                          <a:cs typeface="+mn-cs"/>
                        </a:rPr>
                        <a:t>Continuous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tc>
                <a:tc>
                  <a:txBody>
                    <a:bodyPr/>
                    <a:lstStyle/>
                    <a:p>
                      <a:pPr algn="l">
                        <a:spcBef>
                          <a:spcPts val="300"/>
                        </a:spcBef>
                        <a:spcAft>
                          <a:spcPts val="300"/>
                        </a:spcAft>
                      </a:pPr>
                      <a:r>
                        <a:rPr lang="en-US" sz="1200" dirty="0">
                          <a:effectLst/>
                          <a:latin typeface="Arial" panose="020B0604020202020204" pitchFamily="34" charset="0"/>
                          <a:ea typeface="Times New Roman" panose="02020603050405020304" pitchFamily="18" charset="0"/>
                        </a:rPr>
                        <a:t>PCS from 0% to 100%</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l" fontAlgn="b"/>
                      <a:r>
                        <a:rPr lang="en-US" sz="1200" u="none" strike="noStrike" dirty="0">
                          <a:effectLst/>
                        </a:rPr>
                        <a:t> Technology and complexity</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lang="en-US" sz="1200" u="none" strike="noStrike" dirty="0">
                          <a:effectLst/>
                        </a:rPr>
                        <a:t>From PPBR database </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kumimoji="0" lang="en-US" sz="1200" b="0" i="0" u="none" strike="noStrike" kern="0" cap="none" spc="0" normalizeH="0" baseline="0" noProof="0" dirty="0">
                          <a:ln>
                            <a:noFill/>
                          </a:ln>
                          <a:solidFill>
                            <a:srgbClr val="073262"/>
                          </a:solidFill>
                          <a:effectLst/>
                          <a:uLnTx/>
                          <a:uFillTx/>
                          <a:latin typeface="Georgia"/>
                          <a:ea typeface="+mn-ea"/>
                          <a:cs typeface="+mn-cs"/>
                        </a:rPr>
                        <a:t>PM</a:t>
                      </a:r>
                      <a:endParaRPr lang="en-US" sz="12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726497841"/>
                  </a:ext>
                </a:extLst>
              </a:tr>
            </a:tbl>
          </a:graphicData>
        </a:graphic>
      </p:graphicFrame>
      <p:sp>
        <p:nvSpPr>
          <p:cNvPr id="6" name="TextBox 5"/>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spTree>
    <p:extLst>
      <p:ext uri="{BB962C8B-B14F-4D97-AF65-F5344CB8AC3E}">
        <p14:creationId xmlns:p14="http://schemas.microsoft.com/office/powerpoint/2010/main" val="2784031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10512056" cy="533400"/>
          </a:xfrm>
        </p:spPr>
        <p:txBody>
          <a:bodyPr/>
          <a:lstStyle/>
          <a:p>
            <a:r>
              <a:rPr lang="en-US" dirty="0"/>
              <a:t>Project dashboard</a:t>
            </a:r>
          </a:p>
        </p:txBody>
      </p:sp>
      <p:sp>
        <p:nvSpPr>
          <p:cNvPr id="3" name="Text Placeholder 2"/>
          <p:cNvSpPr>
            <a:spLocks noGrp="1"/>
          </p:cNvSpPr>
          <p:nvPr>
            <p:ph type="body" sz="quarter" idx="12"/>
          </p:nvPr>
        </p:nvSpPr>
        <p:spPr>
          <a:xfrm>
            <a:off x="304800" y="5397529"/>
            <a:ext cx="9673856" cy="533400"/>
          </a:xfrm>
        </p:spPr>
        <p:txBody>
          <a:bodyPr/>
          <a:lstStyle/>
          <a:p>
            <a:r>
              <a:rPr lang="en-US" sz="1800" dirty="0"/>
              <a:t>Please visit below link to set your targets basis selected lifecycle and metrics</a:t>
            </a:r>
          </a:p>
        </p:txBody>
      </p:sp>
      <p:sp>
        <p:nvSpPr>
          <p:cNvPr id="5" name="TextBox 4"/>
          <p:cNvSpPr txBox="1"/>
          <p:nvPr/>
        </p:nvSpPr>
        <p:spPr>
          <a:xfrm>
            <a:off x="304800" y="5924620"/>
            <a:ext cx="10439400" cy="584775"/>
          </a:xfrm>
          <a:prstGeom prst="rect">
            <a:avLst/>
          </a:prstGeom>
          <a:noFill/>
        </p:spPr>
        <p:txBody>
          <a:bodyPr wrap="square" rtlCol="0">
            <a:spAutoFit/>
          </a:bodyPr>
          <a:lstStyle/>
          <a:p>
            <a:r>
              <a:rPr lang="en-US" sz="1600" dirty="0">
                <a:hlinkClick r:id="rId2"/>
              </a:rPr>
              <a:t>https://app.powerbi.com/groups/c675e9c8-23b6-4187-b0ca-8c01082e2969/reports/ac3ba929-bee7-4f6e-add2-3c65823be174/ReportSectionb3451be53337bcc6cb8a</a:t>
            </a:r>
            <a:endParaRPr lang="en-US" sz="1600" dirty="0"/>
          </a:p>
        </p:txBody>
      </p:sp>
      <p:sp>
        <p:nvSpPr>
          <p:cNvPr id="9" name="TextBox 8">
            <a:extLst>
              <a:ext uri="{FF2B5EF4-FFF2-40B4-BE49-F238E27FC236}">
                <a16:creationId xmlns:a16="http://schemas.microsoft.com/office/drawing/2014/main" id="{11460D80-4D5F-4237-8A2A-4396D798F1BF}"/>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75" y="1628523"/>
            <a:ext cx="11812649" cy="3600953"/>
          </a:xfrm>
          <a:prstGeom prst="rect">
            <a:avLst/>
          </a:prstGeom>
        </p:spPr>
      </p:pic>
    </p:spTree>
    <p:extLst>
      <p:ext uri="{BB962C8B-B14F-4D97-AF65-F5344CB8AC3E}">
        <p14:creationId xmlns:p14="http://schemas.microsoft.com/office/powerpoint/2010/main" val="224046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1"/>
          </p:nvPr>
        </p:nvSpPr>
        <p:spPr/>
        <p:txBody>
          <a:bodyPr/>
          <a:lstStyle/>
          <a:p>
            <a:r>
              <a:rPr lang="en-US" dirty="0"/>
              <a:t>FTE Estimation- Basis Size &amp; Effort</a:t>
            </a:r>
          </a:p>
        </p:txBody>
      </p:sp>
      <p:sp>
        <p:nvSpPr>
          <p:cNvPr id="10" name="TextBox 9">
            <a:extLst>
              <a:ext uri="{FF2B5EF4-FFF2-40B4-BE49-F238E27FC236}">
                <a16:creationId xmlns:a16="http://schemas.microsoft.com/office/drawing/2014/main" id="{6087E1A1-9D63-4B5D-BE5C-1BF566CD5C43}"/>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88" y="1001184"/>
            <a:ext cx="5201376" cy="2695951"/>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284" y="1001184"/>
            <a:ext cx="6039693" cy="3229426"/>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3886200"/>
            <a:ext cx="3353268" cy="2306035"/>
          </a:xfrm>
          <a:prstGeom prst="rect">
            <a:avLst/>
          </a:prstGeom>
        </p:spPr>
      </p:pic>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6555" y="4343400"/>
            <a:ext cx="6549326" cy="1975273"/>
          </a:xfrm>
          <a:prstGeom prst="rect">
            <a:avLst/>
          </a:prstGeom>
        </p:spPr>
      </p:pic>
    </p:spTree>
    <p:extLst>
      <p:ext uri="{BB962C8B-B14F-4D97-AF65-F5344CB8AC3E}">
        <p14:creationId xmlns:p14="http://schemas.microsoft.com/office/powerpoint/2010/main" val="2818897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200" dirty="0"/>
              <a:t>Step 3</a:t>
            </a:r>
            <a:br>
              <a:rPr lang="en-US" sz="3200" dirty="0"/>
            </a:br>
            <a:r>
              <a:rPr lang="en-US" sz="3200" dirty="0"/>
              <a:t>Finalize ( Input, Process and Output) Metrics</a:t>
            </a:r>
          </a:p>
        </p:txBody>
      </p:sp>
    </p:spTree>
    <p:extLst>
      <p:ext uri="{BB962C8B-B14F-4D97-AF65-F5344CB8AC3E}">
        <p14:creationId xmlns:p14="http://schemas.microsoft.com/office/powerpoint/2010/main" val="1147858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05317" y="30720"/>
            <a:ext cx="8532283" cy="277812"/>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  Finalizing Metrics (Input, Process &amp; Output)</a:t>
            </a:r>
          </a:p>
        </p:txBody>
      </p:sp>
      <p:sp>
        <p:nvSpPr>
          <p:cNvPr id="6" name="Title 1"/>
          <p:cNvSpPr txBox="1">
            <a:spLocks/>
          </p:cNvSpPr>
          <p:nvPr/>
        </p:nvSpPr>
        <p:spPr bwMode="auto">
          <a:xfrm>
            <a:off x="533400" y="445466"/>
            <a:ext cx="12048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sz="2400" dirty="0">
                <a:solidFill>
                  <a:schemeClr val="tx1">
                    <a:lumMod val="75000"/>
                  </a:schemeClr>
                </a:solidFill>
                <a:latin typeface="Georgia" panose="02040502050405020303" pitchFamily="18" charset="0"/>
                <a:ea typeface="+mn-ea"/>
              </a:rPr>
              <a:t>Metric Matrix – Waterfall Methodology</a:t>
            </a:r>
            <a:endParaRPr lang="en-IN" sz="2400" dirty="0">
              <a:solidFill>
                <a:schemeClr val="tx1">
                  <a:lumMod val="75000"/>
                </a:schemeClr>
              </a:solidFill>
              <a:latin typeface="Georgia" panose="02040502050405020303" pitchFamily="18" charset="0"/>
              <a:ea typeface="+mn-ea"/>
            </a:endParaRPr>
          </a:p>
        </p:txBody>
      </p:sp>
      <p:sp>
        <p:nvSpPr>
          <p:cNvPr id="7" name="TextBox 6"/>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3: Finalize (input / process / output) Metrics</a:t>
            </a:r>
          </a:p>
        </p:txBody>
      </p:sp>
      <p:graphicFrame>
        <p:nvGraphicFramePr>
          <p:cNvPr id="8" name="Table 7">
            <a:extLst>
              <a:ext uri="{FF2B5EF4-FFF2-40B4-BE49-F238E27FC236}">
                <a16:creationId xmlns:a16="http://schemas.microsoft.com/office/drawing/2014/main" id="{A0F154A9-632C-424C-AFAA-5E25EDA55C17}"/>
              </a:ext>
            </a:extLst>
          </p:cNvPr>
          <p:cNvGraphicFramePr>
            <a:graphicFrameLocks noGrp="1"/>
          </p:cNvGraphicFramePr>
          <p:nvPr>
            <p:extLst>
              <p:ext uri="{D42A27DB-BD31-4B8C-83A1-F6EECF244321}">
                <p14:modId xmlns:p14="http://schemas.microsoft.com/office/powerpoint/2010/main" val="987123598"/>
              </p:ext>
            </p:extLst>
          </p:nvPr>
        </p:nvGraphicFramePr>
        <p:xfrm>
          <a:off x="304800" y="948320"/>
          <a:ext cx="11506199" cy="6233160"/>
        </p:xfrm>
        <a:graphic>
          <a:graphicData uri="http://schemas.openxmlformats.org/drawingml/2006/table">
            <a:tbl>
              <a:tblPr firstRow="1" bandRow="1">
                <a:tableStyleId>{21E4AEA4-8DFA-4A89-87EB-49C32662AFE0}</a:tableStyleId>
              </a:tblPr>
              <a:tblGrid>
                <a:gridCol w="1568824">
                  <a:extLst>
                    <a:ext uri="{9D8B030D-6E8A-4147-A177-3AD203B41FA5}">
                      <a16:colId xmlns:a16="http://schemas.microsoft.com/office/drawing/2014/main" val="2974464735"/>
                    </a:ext>
                  </a:extLst>
                </a:gridCol>
                <a:gridCol w="1568824">
                  <a:extLst>
                    <a:ext uri="{9D8B030D-6E8A-4147-A177-3AD203B41FA5}">
                      <a16:colId xmlns:a16="http://schemas.microsoft.com/office/drawing/2014/main" val="3297630090"/>
                    </a:ext>
                  </a:extLst>
                </a:gridCol>
                <a:gridCol w="1873280">
                  <a:extLst>
                    <a:ext uri="{9D8B030D-6E8A-4147-A177-3AD203B41FA5}">
                      <a16:colId xmlns:a16="http://schemas.microsoft.com/office/drawing/2014/main" val="3895938073"/>
                    </a:ext>
                  </a:extLst>
                </a:gridCol>
                <a:gridCol w="938206">
                  <a:extLst>
                    <a:ext uri="{9D8B030D-6E8A-4147-A177-3AD203B41FA5}">
                      <a16:colId xmlns:a16="http://schemas.microsoft.com/office/drawing/2014/main" val="2951266163"/>
                    </a:ext>
                  </a:extLst>
                </a:gridCol>
                <a:gridCol w="1585267">
                  <a:extLst>
                    <a:ext uri="{9D8B030D-6E8A-4147-A177-3AD203B41FA5}">
                      <a16:colId xmlns:a16="http://schemas.microsoft.com/office/drawing/2014/main" val="2141340057"/>
                    </a:ext>
                  </a:extLst>
                </a:gridCol>
                <a:gridCol w="1021320">
                  <a:extLst>
                    <a:ext uri="{9D8B030D-6E8A-4147-A177-3AD203B41FA5}">
                      <a16:colId xmlns:a16="http://schemas.microsoft.com/office/drawing/2014/main" val="3826868383"/>
                    </a:ext>
                  </a:extLst>
                </a:gridCol>
                <a:gridCol w="1475239">
                  <a:extLst>
                    <a:ext uri="{9D8B030D-6E8A-4147-A177-3AD203B41FA5}">
                      <a16:colId xmlns:a16="http://schemas.microsoft.com/office/drawing/2014/main" val="497151052"/>
                    </a:ext>
                  </a:extLst>
                </a:gridCol>
                <a:gridCol w="1475239">
                  <a:extLst>
                    <a:ext uri="{9D8B030D-6E8A-4147-A177-3AD203B41FA5}">
                      <a16:colId xmlns:a16="http://schemas.microsoft.com/office/drawing/2014/main" val="1744787274"/>
                    </a:ext>
                  </a:extLst>
                </a:gridCol>
              </a:tblGrid>
              <a:tr h="483909">
                <a:tc>
                  <a:txBody>
                    <a:bodyPr/>
                    <a:lstStyle/>
                    <a:p>
                      <a:pPr marL="0" marR="0" algn="ctr">
                        <a:spcBef>
                          <a:spcPts val="300"/>
                        </a:spcBef>
                        <a:spcAft>
                          <a:spcPts val="300"/>
                        </a:spcAft>
                      </a:pPr>
                      <a:r>
                        <a:rPr lang="en-US" sz="1100" dirty="0">
                          <a:effectLst/>
                        </a:rPr>
                        <a:t>Metric</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100" dirty="0">
                          <a:effectLst/>
                        </a:rPr>
                        <a:t>Measurement Objectives</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100" dirty="0">
                          <a:effectLst/>
                        </a:rPr>
                        <a:t>Priority of Measurement Objective</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100" dirty="0">
                          <a:effectLst/>
                        </a:rPr>
                        <a:t>Base Measures</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100" dirty="0">
                          <a:effectLst/>
                        </a:rPr>
                        <a:t>Collection Technique</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100" dirty="0">
                          <a:effectLst/>
                        </a:rPr>
                        <a:t>Consolidation and Analysis Technique</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100" dirty="0">
                          <a:effectLst/>
                        </a:rPr>
                        <a:t>Responsibility</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1100" dirty="0">
                          <a:effectLst/>
                        </a:rPr>
                        <a:t>Frequency of Analysis and Reporting</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478375339"/>
                  </a:ext>
                </a:extLst>
              </a:tr>
              <a:tr h="521132">
                <a:tc>
                  <a:txBody>
                    <a:bodyPr/>
                    <a:lstStyle/>
                    <a:p>
                      <a:pPr marL="0" marR="0">
                        <a:spcBef>
                          <a:spcPts val="300"/>
                        </a:spcBef>
                        <a:spcAft>
                          <a:spcPts val="300"/>
                        </a:spcAft>
                      </a:pPr>
                      <a:r>
                        <a:rPr lang="en-US" sz="1100" dirty="0">
                          <a:effectLst/>
                        </a:rPr>
                        <a:t>&lt;Effort Deviation&gt;</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Increase EBIDTA - Delivery within budget</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1100" dirty="0">
                          <a:effectLst/>
                        </a:rPr>
                        <a:t>1</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spcBef>
                          <a:spcPts val="300"/>
                        </a:spcBef>
                        <a:spcAft>
                          <a:spcPts val="300"/>
                        </a:spcAft>
                        <a:buFont typeface="Arial" panose="020B0604020202020204" pitchFamily="34" charset="0"/>
                        <a:buChar char="-"/>
                      </a:pPr>
                      <a:r>
                        <a:rPr lang="en-US" sz="1100" dirty="0">
                          <a:effectLst/>
                        </a:rPr>
                        <a:t>Planned Effort</a:t>
                      </a:r>
                    </a:p>
                    <a:p>
                      <a:pPr marL="342900" marR="0" lvl="0" indent="-342900">
                        <a:spcBef>
                          <a:spcPts val="300"/>
                        </a:spcBef>
                        <a:spcAft>
                          <a:spcPts val="300"/>
                        </a:spcAft>
                        <a:buFont typeface="Arial" panose="020B0604020202020204" pitchFamily="34" charset="0"/>
                        <a:buChar char="-"/>
                      </a:pPr>
                      <a:r>
                        <a:rPr lang="en-US" sz="1100" dirty="0">
                          <a:effectLst/>
                        </a:rPr>
                        <a:t>Actual Effort&gt;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Project Tracker</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Consolidation: Project Tracker</a:t>
                      </a:r>
                    </a:p>
                    <a:p>
                      <a:pPr marL="0" marR="0">
                        <a:spcBef>
                          <a:spcPts val="300"/>
                        </a:spcBef>
                        <a:spcAft>
                          <a:spcPts val="300"/>
                        </a:spcAft>
                      </a:pPr>
                      <a:r>
                        <a:rPr lang="en-US" sz="1100" dirty="0">
                          <a:effectLst/>
                        </a:rPr>
                        <a:t>Analysis:</a:t>
                      </a:r>
                    </a:p>
                    <a:p>
                      <a:pPr marL="0" marR="0">
                        <a:spcBef>
                          <a:spcPts val="300"/>
                        </a:spcBef>
                        <a:spcAft>
                          <a:spcPts val="300"/>
                        </a:spcAft>
                      </a:pPr>
                      <a:r>
                        <a:rPr lang="en-US" sz="1100" dirty="0">
                          <a:effectLst/>
                        </a:rPr>
                        <a:t>7 QC Tools</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Offshore Dev LPM / Technical Lead</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Monthly</a:t>
                      </a:r>
                      <a:endParaRPr lang="en-US" sz="1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38778476"/>
                  </a:ext>
                </a:extLst>
              </a:tr>
              <a:tr h="657619">
                <a:tc>
                  <a:txBody>
                    <a:bodyPr/>
                    <a:lstStyle/>
                    <a:p>
                      <a:pPr marL="0" marR="0">
                        <a:spcBef>
                          <a:spcPts val="300"/>
                        </a:spcBef>
                        <a:spcAft>
                          <a:spcPts val="300"/>
                        </a:spcAft>
                      </a:pPr>
                      <a:r>
                        <a:rPr lang="en-US" sz="1100" dirty="0">
                          <a:effectLst/>
                        </a:rPr>
                        <a:t>&lt;Schedule Deviation&gt;</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Achieve and Sustain Customer satisfaction - CSAT</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1100" dirty="0">
                          <a:effectLst/>
                        </a:rPr>
                        <a:t>2</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spcBef>
                          <a:spcPts val="300"/>
                        </a:spcBef>
                        <a:spcAft>
                          <a:spcPts val="300"/>
                        </a:spcAft>
                        <a:buFont typeface="Arial" panose="020B0604020202020204" pitchFamily="34" charset="0"/>
                        <a:buChar char="-"/>
                      </a:pPr>
                      <a:r>
                        <a:rPr lang="en-US" sz="1100" dirty="0">
                          <a:effectLst/>
                        </a:rPr>
                        <a:t>Planned Schedule</a:t>
                      </a:r>
                    </a:p>
                    <a:p>
                      <a:pPr marL="342900" marR="0" lvl="0" indent="-342900">
                        <a:spcBef>
                          <a:spcPts val="300"/>
                        </a:spcBef>
                        <a:spcAft>
                          <a:spcPts val="300"/>
                        </a:spcAft>
                        <a:buFont typeface="Arial" panose="020B0604020202020204" pitchFamily="34" charset="0"/>
                        <a:buChar char="-"/>
                      </a:pPr>
                      <a:r>
                        <a:rPr lang="en-US" sz="1100" dirty="0">
                          <a:effectLst/>
                        </a:rPr>
                        <a:t>Actual schedule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Project Tracker</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Consolidation: Project Tracker</a:t>
                      </a:r>
                    </a:p>
                    <a:p>
                      <a:pPr marL="0" marR="0">
                        <a:spcBef>
                          <a:spcPts val="300"/>
                        </a:spcBef>
                        <a:spcAft>
                          <a:spcPts val="300"/>
                        </a:spcAft>
                      </a:pPr>
                      <a:r>
                        <a:rPr lang="en-US" sz="1100" dirty="0">
                          <a:effectLst/>
                        </a:rPr>
                        <a:t>Analysis:7 QC Tools </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GPM</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Release-wise</a:t>
                      </a:r>
                      <a:endParaRPr lang="en-US" sz="1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10224368"/>
                  </a:ext>
                </a:extLst>
              </a:tr>
              <a:tr h="856146">
                <a:tc>
                  <a:txBody>
                    <a:bodyPr/>
                    <a:lstStyle/>
                    <a:p>
                      <a:pPr marL="0" marR="0">
                        <a:spcBef>
                          <a:spcPts val="300"/>
                        </a:spcBef>
                        <a:spcAft>
                          <a:spcPts val="300"/>
                        </a:spcAft>
                      </a:pPr>
                      <a:r>
                        <a:rPr lang="en-US" sz="1100" dirty="0">
                          <a:effectLst/>
                        </a:rPr>
                        <a:t>&lt;Weighted Defect Removal Effectiveness&gt;</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Achieve and Sustain Customer satisfaction - CSAT</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1100" dirty="0">
                          <a:effectLst/>
                        </a:rPr>
                        <a:t>3</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spcBef>
                          <a:spcPts val="300"/>
                        </a:spcBef>
                        <a:spcAft>
                          <a:spcPts val="300"/>
                        </a:spcAft>
                        <a:buFont typeface="Arial" panose="020B0604020202020204" pitchFamily="34" charset="0"/>
                        <a:buChar char="-"/>
                      </a:pPr>
                      <a:r>
                        <a:rPr lang="en-US" sz="1100" dirty="0">
                          <a:effectLst/>
                        </a:rPr>
                        <a:t># of weighted external and Internal Defects</a:t>
                      </a:r>
                    </a:p>
                    <a:p>
                      <a:pPr marL="342900" marR="0" lvl="0" indent="-342900">
                        <a:spcBef>
                          <a:spcPts val="300"/>
                        </a:spcBef>
                        <a:spcAft>
                          <a:spcPts val="300"/>
                        </a:spcAft>
                        <a:buFont typeface="Arial" panose="020B0604020202020204" pitchFamily="34" charset="0"/>
                        <a:buChar char="-"/>
                      </a:pPr>
                      <a:r>
                        <a:rPr lang="en-US" sz="11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Project Tracker</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Consolidation: Project Tracker</a:t>
                      </a:r>
                    </a:p>
                    <a:p>
                      <a:pPr marL="0" marR="0">
                        <a:spcBef>
                          <a:spcPts val="300"/>
                        </a:spcBef>
                        <a:spcAft>
                          <a:spcPts val="300"/>
                        </a:spcAft>
                      </a:pPr>
                      <a:r>
                        <a:rPr lang="en-US" sz="1100" dirty="0">
                          <a:effectLst/>
                        </a:rPr>
                        <a:t>Analysis:</a:t>
                      </a:r>
                    </a:p>
                    <a:p>
                      <a:pPr marL="0" marR="0">
                        <a:spcBef>
                          <a:spcPts val="300"/>
                        </a:spcBef>
                        <a:spcAft>
                          <a:spcPts val="300"/>
                        </a:spcAft>
                      </a:pPr>
                      <a:r>
                        <a:rPr lang="en-US" sz="1100" dirty="0">
                          <a:effectLst/>
                        </a:rPr>
                        <a:t>7 QC Tools</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GPM</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Release-wise</a:t>
                      </a:r>
                      <a:endParaRPr lang="en-US" sz="1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71940027"/>
                  </a:ext>
                </a:extLst>
              </a:tr>
              <a:tr h="781698">
                <a:tc>
                  <a:txBody>
                    <a:bodyPr/>
                    <a:lstStyle/>
                    <a:p>
                      <a:pPr marL="0" marR="0">
                        <a:spcBef>
                          <a:spcPts val="300"/>
                        </a:spcBef>
                        <a:spcAft>
                          <a:spcPts val="300"/>
                        </a:spcAft>
                      </a:pPr>
                      <a:r>
                        <a:rPr lang="en-US" sz="1100" dirty="0">
                          <a:effectLst/>
                        </a:rPr>
                        <a:t>PCS- Process Compliance Score</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Compliance to defined process </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1100" dirty="0">
                          <a:effectLst/>
                        </a:rPr>
                        <a:t>4</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PCS from 0% to 100%</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Audit Checklists, Auditing Tool</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Consolidation:</a:t>
                      </a:r>
                    </a:p>
                    <a:p>
                      <a:pPr marL="0" marR="0">
                        <a:spcBef>
                          <a:spcPts val="300"/>
                        </a:spcBef>
                        <a:spcAft>
                          <a:spcPts val="300"/>
                        </a:spcAft>
                      </a:pPr>
                      <a:r>
                        <a:rPr lang="en-US" sz="1100" dirty="0">
                          <a:effectLst/>
                        </a:rPr>
                        <a:t>Applicable Audit Checklist, Auditing Tool</a:t>
                      </a:r>
                    </a:p>
                    <a:p>
                      <a:pPr marL="0" marR="0">
                        <a:spcBef>
                          <a:spcPts val="300"/>
                        </a:spcBef>
                        <a:spcAft>
                          <a:spcPts val="300"/>
                        </a:spcAft>
                      </a:pPr>
                      <a:r>
                        <a:rPr lang="en-US" sz="1100" dirty="0">
                          <a:effectLst/>
                        </a:rPr>
                        <a:t>Analysis:</a:t>
                      </a:r>
                    </a:p>
                    <a:p>
                      <a:pPr marL="0" marR="0">
                        <a:spcBef>
                          <a:spcPts val="300"/>
                        </a:spcBef>
                        <a:spcAft>
                          <a:spcPts val="300"/>
                        </a:spcAft>
                      </a:pPr>
                      <a:r>
                        <a:rPr lang="en-US" sz="1100" dirty="0">
                          <a:effectLst/>
                        </a:rPr>
                        <a:t>7 QC Tools</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GPM</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100" dirty="0">
                          <a:effectLst/>
                        </a:rPr>
                        <a:t>Quarterly</a:t>
                      </a:r>
                      <a:endParaRPr lang="en-US" sz="1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7754166"/>
                  </a:ext>
                </a:extLst>
              </a:tr>
            </a:tbl>
          </a:graphicData>
        </a:graphic>
      </p:graphicFrame>
    </p:spTree>
    <p:extLst>
      <p:ext uri="{BB962C8B-B14F-4D97-AF65-F5344CB8AC3E}">
        <p14:creationId xmlns:p14="http://schemas.microsoft.com/office/powerpoint/2010/main" val="1085789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200" dirty="0"/>
              <a:t>Step 4</a:t>
            </a:r>
            <a:br>
              <a:rPr lang="en-US" sz="3200" dirty="0"/>
            </a:br>
            <a:r>
              <a:rPr lang="en-US" sz="3200" dirty="0"/>
              <a:t>Setting up Measurement System</a:t>
            </a:r>
          </a:p>
        </p:txBody>
      </p:sp>
    </p:spTree>
    <p:extLst>
      <p:ext uri="{BB962C8B-B14F-4D97-AF65-F5344CB8AC3E}">
        <p14:creationId xmlns:p14="http://schemas.microsoft.com/office/powerpoint/2010/main" val="171479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2"/>
          <p:cNvSpPr>
            <a:spLocks noGrp="1"/>
          </p:cNvSpPr>
          <p:nvPr>
            <p:ph type="body" sz="quarter" idx="11"/>
          </p:nvPr>
        </p:nvSpPr>
        <p:spPr>
          <a:xfrm>
            <a:off x="228600" y="471715"/>
            <a:ext cx="11811000" cy="533400"/>
          </a:xfrm>
        </p:spPr>
        <p:txBody>
          <a:bodyPr/>
          <a:lstStyle/>
          <a:p>
            <a:r>
              <a:rPr lang="en-US" sz="2800" dirty="0">
                <a:solidFill>
                  <a:schemeClr val="accent6"/>
                </a:solidFill>
              </a:rPr>
              <a:t>(ADM) Business Process Management System </a:t>
            </a:r>
            <a:r>
              <a:rPr lang="en-US" sz="2800" b="1" dirty="0">
                <a:solidFill>
                  <a:schemeClr val="accent6"/>
                </a:solidFill>
              </a:rPr>
              <a:t>framework and toolkit</a:t>
            </a:r>
          </a:p>
        </p:txBody>
      </p:sp>
      <p:sp>
        <p:nvSpPr>
          <p:cNvPr id="12" name="Rectangle 11">
            <a:extLst>
              <a:ext uri="{FF2B5EF4-FFF2-40B4-BE49-F238E27FC236}">
                <a16:creationId xmlns:a16="http://schemas.microsoft.com/office/drawing/2014/main" id="{2CC5C347-3FF3-4B04-BABD-A7BAFED7E204}"/>
              </a:ext>
            </a:extLst>
          </p:cNvPr>
          <p:cNvSpPr/>
          <p:nvPr/>
        </p:nvSpPr>
        <p:spPr>
          <a:xfrm>
            <a:off x="175260" y="1066800"/>
            <a:ext cx="172974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eorgia"/>
                <a:ea typeface="+mn-ea"/>
                <a:cs typeface="+mn-cs"/>
              </a:rPr>
              <a:t>BPMS Phase</a:t>
            </a:r>
          </a:p>
        </p:txBody>
      </p:sp>
      <p:sp>
        <p:nvSpPr>
          <p:cNvPr id="13" name="Rectangle 12">
            <a:extLst>
              <a:ext uri="{FF2B5EF4-FFF2-40B4-BE49-F238E27FC236}">
                <a16:creationId xmlns:a16="http://schemas.microsoft.com/office/drawing/2014/main" id="{814C24A6-3FE7-4E2B-8CBC-0C3FA99A92F2}"/>
              </a:ext>
            </a:extLst>
          </p:cNvPr>
          <p:cNvSpPr/>
          <p:nvPr/>
        </p:nvSpPr>
        <p:spPr>
          <a:xfrm>
            <a:off x="175260" y="1763806"/>
            <a:ext cx="1729740" cy="507782"/>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a:ln>
                  <a:noFill/>
                </a:ln>
                <a:solidFill>
                  <a:prstClr val="white"/>
                </a:solidFill>
                <a:effectLst/>
                <a:uLnTx/>
                <a:uFillTx/>
                <a:latin typeface="Georgia"/>
                <a:ea typeface="+mn-ea"/>
                <a:cs typeface="+mn-cs"/>
              </a:rPr>
              <a:t>BPMS Steps</a:t>
            </a:r>
          </a:p>
        </p:txBody>
      </p:sp>
      <p:sp>
        <p:nvSpPr>
          <p:cNvPr id="14" name="Rectangle 13">
            <a:extLst>
              <a:ext uri="{FF2B5EF4-FFF2-40B4-BE49-F238E27FC236}">
                <a16:creationId xmlns:a16="http://schemas.microsoft.com/office/drawing/2014/main" id="{A911E2EF-84E6-448F-A0CC-DDE4AE2CE007}"/>
              </a:ext>
            </a:extLst>
          </p:cNvPr>
          <p:cNvSpPr/>
          <p:nvPr/>
        </p:nvSpPr>
        <p:spPr>
          <a:xfrm>
            <a:off x="175260" y="2362199"/>
            <a:ext cx="1729740" cy="113363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73262"/>
                </a:solidFill>
                <a:effectLst/>
                <a:uLnTx/>
                <a:uFillTx/>
                <a:latin typeface="Georgia"/>
                <a:ea typeface="+mn-ea"/>
                <a:cs typeface="+mn-cs"/>
              </a:rPr>
              <a:t>Key outcomes</a:t>
            </a:r>
          </a:p>
        </p:txBody>
      </p:sp>
      <p:sp>
        <p:nvSpPr>
          <p:cNvPr id="15" name="Rectangle 14">
            <a:extLst>
              <a:ext uri="{FF2B5EF4-FFF2-40B4-BE49-F238E27FC236}">
                <a16:creationId xmlns:a16="http://schemas.microsoft.com/office/drawing/2014/main" id="{E36813D9-38D7-4D6D-A9AC-957534D3A613}"/>
              </a:ext>
            </a:extLst>
          </p:cNvPr>
          <p:cNvSpPr/>
          <p:nvPr/>
        </p:nvSpPr>
        <p:spPr>
          <a:xfrm>
            <a:off x="175260" y="3581400"/>
            <a:ext cx="1043940" cy="195292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73262"/>
                </a:solidFill>
                <a:effectLst/>
                <a:uLnTx/>
                <a:uFillTx/>
                <a:latin typeface="Georgia"/>
                <a:ea typeface="+mn-ea"/>
                <a:cs typeface="+mn-cs"/>
              </a:rPr>
              <a:t>Toolkit</a:t>
            </a:r>
          </a:p>
        </p:txBody>
      </p:sp>
      <p:sp>
        <p:nvSpPr>
          <p:cNvPr id="16" name="Rectangle 15">
            <a:extLst>
              <a:ext uri="{FF2B5EF4-FFF2-40B4-BE49-F238E27FC236}">
                <a16:creationId xmlns:a16="http://schemas.microsoft.com/office/drawing/2014/main" id="{D1C2C4C5-B0EA-4205-99EB-5FA8CBA117F9}"/>
              </a:ext>
            </a:extLst>
          </p:cNvPr>
          <p:cNvSpPr/>
          <p:nvPr/>
        </p:nvSpPr>
        <p:spPr>
          <a:xfrm>
            <a:off x="175260" y="5638800"/>
            <a:ext cx="1729740" cy="50165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1200" cap="none" spc="0" normalizeH="0" baseline="0" noProof="0">
                <a:ln>
                  <a:noFill/>
                </a:ln>
                <a:solidFill>
                  <a:srgbClr val="073262"/>
                </a:solidFill>
                <a:effectLst/>
                <a:uLnTx/>
                <a:uFillTx/>
                <a:latin typeface="Georgia"/>
                <a:ea typeface="+mn-ea"/>
                <a:cs typeface="+mn-cs"/>
              </a:rPr>
              <a:t>Recommended Timelines</a:t>
            </a:r>
          </a:p>
        </p:txBody>
      </p:sp>
      <p:sp>
        <p:nvSpPr>
          <p:cNvPr id="21" name="Arrow: Pentagon 20">
            <a:extLst>
              <a:ext uri="{FF2B5EF4-FFF2-40B4-BE49-F238E27FC236}">
                <a16:creationId xmlns:a16="http://schemas.microsoft.com/office/drawing/2014/main" id="{0A2DF751-E64D-41CB-80DE-DDE1549514AB}"/>
              </a:ext>
            </a:extLst>
          </p:cNvPr>
          <p:cNvSpPr/>
          <p:nvPr/>
        </p:nvSpPr>
        <p:spPr>
          <a:xfrm>
            <a:off x="1981200" y="1066800"/>
            <a:ext cx="1546323" cy="381000"/>
          </a:xfrm>
          <a:prstGeom prst="homePlat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1</a:t>
            </a:r>
          </a:p>
        </p:txBody>
      </p:sp>
      <p:sp>
        <p:nvSpPr>
          <p:cNvPr id="22" name="Arrow: Chevron 21">
            <a:extLst>
              <a:ext uri="{FF2B5EF4-FFF2-40B4-BE49-F238E27FC236}">
                <a16:creationId xmlns:a16="http://schemas.microsoft.com/office/drawing/2014/main" id="{F24F9E63-5421-4BE4-8AC7-220F6F08CB7B}"/>
              </a:ext>
            </a:extLst>
          </p:cNvPr>
          <p:cNvSpPr/>
          <p:nvPr/>
        </p:nvSpPr>
        <p:spPr>
          <a:xfrm>
            <a:off x="3419033" y="1066800"/>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2</a:t>
            </a:r>
          </a:p>
        </p:txBody>
      </p:sp>
      <p:sp>
        <p:nvSpPr>
          <p:cNvPr id="23" name="Arrow: Chevron 22">
            <a:extLst>
              <a:ext uri="{FF2B5EF4-FFF2-40B4-BE49-F238E27FC236}">
                <a16:creationId xmlns:a16="http://schemas.microsoft.com/office/drawing/2014/main" id="{295E9AA0-1A8A-4E09-82A9-89A7A3C4BB86}"/>
              </a:ext>
            </a:extLst>
          </p:cNvPr>
          <p:cNvSpPr/>
          <p:nvPr/>
        </p:nvSpPr>
        <p:spPr>
          <a:xfrm>
            <a:off x="4854477" y="1066800"/>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3</a:t>
            </a:r>
          </a:p>
        </p:txBody>
      </p:sp>
      <p:sp>
        <p:nvSpPr>
          <p:cNvPr id="24" name="Arrow: Chevron 23">
            <a:extLst>
              <a:ext uri="{FF2B5EF4-FFF2-40B4-BE49-F238E27FC236}">
                <a16:creationId xmlns:a16="http://schemas.microsoft.com/office/drawing/2014/main" id="{831C92FD-6374-44C5-AA18-CEE36A8799B3}"/>
              </a:ext>
            </a:extLst>
          </p:cNvPr>
          <p:cNvSpPr/>
          <p:nvPr/>
        </p:nvSpPr>
        <p:spPr>
          <a:xfrm>
            <a:off x="6302277" y="1066800"/>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4</a:t>
            </a:r>
          </a:p>
        </p:txBody>
      </p:sp>
      <p:sp>
        <p:nvSpPr>
          <p:cNvPr id="25" name="Arrow: Chevron 24">
            <a:extLst>
              <a:ext uri="{FF2B5EF4-FFF2-40B4-BE49-F238E27FC236}">
                <a16:creationId xmlns:a16="http://schemas.microsoft.com/office/drawing/2014/main" id="{ECBC1DEE-2A45-40AA-9845-4163D276A1CA}"/>
              </a:ext>
            </a:extLst>
          </p:cNvPr>
          <p:cNvSpPr/>
          <p:nvPr/>
        </p:nvSpPr>
        <p:spPr>
          <a:xfrm>
            <a:off x="7733268" y="1063065"/>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5</a:t>
            </a:r>
          </a:p>
        </p:txBody>
      </p:sp>
      <p:sp>
        <p:nvSpPr>
          <p:cNvPr id="26" name="Arrow: Chevron 25">
            <a:extLst>
              <a:ext uri="{FF2B5EF4-FFF2-40B4-BE49-F238E27FC236}">
                <a16:creationId xmlns:a16="http://schemas.microsoft.com/office/drawing/2014/main" id="{3563434A-9630-492C-AB9B-81A2E159E237}"/>
              </a:ext>
            </a:extLst>
          </p:cNvPr>
          <p:cNvSpPr/>
          <p:nvPr/>
        </p:nvSpPr>
        <p:spPr>
          <a:xfrm>
            <a:off x="9162534" y="1063065"/>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6</a:t>
            </a:r>
          </a:p>
        </p:txBody>
      </p:sp>
      <p:sp>
        <p:nvSpPr>
          <p:cNvPr id="27" name="Arrow: Chevron 26">
            <a:extLst>
              <a:ext uri="{FF2B5EF4-FFF2-40B4-BE49-F238E27FC236}">
                <a16:creationId xmlns:a16="http://schemas.microsoft.com/office/drawing/2014/main" id="{6F3A14C3-A0F3-4D69-94E4-256E367626F3}"/>
              </a:ext>
            </a:extLst>
          </p:cNvPr>
          <p:cNvSpPr/>
          <p:nvPr/>
        </p:nvSpPr>
        <p:spPr>
          <a:xfrm>
            <a:off x="10590075" y="1063065"/>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7</a:t>
            </a:r>
          </a:p>
        </p:txBody>
      </p:sp>
      <p:sp>
        <p:nvSpPr>
          <p:cNvPr id="28" name="Rectangle 27">
            <a:extLst>
              <a:ext uri="{FF2B5EF4-FFF2-40B4-BE49-F238E27FC236}">
                <a16:creationId xmlns:a16="http://schemas.microsoft.com/office/drawing/2014/main" id="{69F2A925-9178-441E-A1D9-0E81477CDCC1}"/>
              </a:ext>
            </a:extLst>
          </p:cNvPr>
          <p:cNvSpPr/>
          <p:nvPr/>
        </p:nvSpPr>
        <p:spPr>
          <a:xfrm>
            <a:off x="1981200" y="1762356"/>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Build detailed process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Framework</a:t>
            </a:r>
          </a:p>
        </p:txBody>
      </p:sp>
      <p:sp>
        <p:nvSpPr>
          <p:cNvPr id="29" name="Rectangle 28">
            <a:extLst>
              <a:ext uri="{FF2B5EF4-FFF2-40B4-BE49-F238E27FC236}">
                <a16:creationId xmlns:a16="http://schemas.microsoft.com/office/drawing/2014/main" id="{4E875B4D-913A-4AA6-BB26-812C481048BD}"/>
              </a:ext>
            </a:extLst>
          </p:cNvPr>
          <p:cNvSpPr/>
          <p:nvPr/>
        </p:nvSpPr>
        <p:spPr>
          <a:xfrm>
            <a:off x="3431390" y="1762356"/>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Operation Excellence Risk Assessment</a:t>
            </a:r>
          </a:p>
        </p:txBody>
      </p:sp>
      <p:sp>
        <p:nvSpPr>
          <p:cNvPr id="32" name="Rectangle 31">
            <a:extLst>
              <a:ext uri="{FF2B5EF4-FFF2-40B4-BE49-F238E27FC236}">
                <a16:creationId xmlns:a16="http://schemas.microsoft.com/office/drawing/2014/main" id="{93210900-BFB9-475A-A71E-F92A3F496739}"/>
              </a:ext>
            </a:extLst>
          </p:cNvPr>
          <p:cNvSpPr/>
          <p:nvPr/>
        </p:nvSpPr>
        <p:spPr>
          <a:xfrm>
            <a:off x="4881580" y="1756285"/>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Finalize (input-process-output)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Metrics</a:t>
            </a:r>
          </a:p>
        </p:txBody>
      </p:sp>
      <p:sp>
        <p:nvSpPr>
          <p:cNvPr id="33" name="Rectangle 32">
            <a:extLst>
              <a:ext uri="{FF2B5EF4-FFF2-40B4-BE49-F238E27FC236}">
                <a16:creationId xmlns:a16="http://schemas.microsoft.com/office/drawing/2014/main" id="{9E985446-2F6E-456B-8825-E11B902437B3}"/>
              </a:ext>
            </a:extLst>
          </p:cNvPr>
          <p:cNvSpPr/>
          <p:nvPr/>
        </p:nvSpPr>
        <p:spPr>
          <a:xfrm>
            <a:off x="6329380" y="1760116"/>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Measurement System &amp; Quality Framework setup</a:t>
            </a:r>
          </a:p>
        </p:txBody>
      </p:sp>
      <p:sp>
        <p:nvSpPr>
          <p:cNvPr id="34" name="Rectangle 33">
            <a:extLst>
              <a:ext uri="{FF2B5EF4-FFF2-40B4-BE49-F238E27FC236}">
                <a16:creationId xmlns:a16="http://schemas.microsoft.com/office/drawing/2014/main" id="{CED31C30-5F2E-4B20-A8FD-E419FFFB9BCE}"/>
              </a:ext>
            </a:extLst>
          </p:cNvPr>
          <p:cNvSpPr/>
          <p:nvPr/>
        </p:nvSpPr>
        <p:spPr>
          <a:xfrm>
            <a:off x="7777180" y="1762356"/>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Set-up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Reporting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Structure</a:t>
            </a:r>
          </a:p>
        </p:txBody>
      </p:sp>
      <p:sp>
        <p:nvSpPr>
          <p:cNvPr id="36" name="Rectangle 35">
            <a:extLst>
              <a:ext uri="{FF2B5EF4-FFF2-40B4-BE49-F238E27FC236}">
                <a16:creationId xmlns:a16="http://schemas.microsoft.com/office/drawing/2014/main" id="{844CB5B6-B425-4F0A-AE5E-53ACDEFC7075}"/>
              </a:ext>
            </a:extLst>
          </p:cNvPr>
          <p:cNvSpPr/>
          <p:nvPr/>
        </p:nvSpPr>
        <p:spPr>
          <a:xfrm>
            <a:off x="9229099" y="1756285"/>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Visual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Management standardization</a:t>
            </a:r>
          </a:p>
        </p:txBody>
      </p:sp>
      <p:sp>
        <p:nvSpPr>
          <p:cNvPr id="37" name="Rectangle 36">
            <a:extLst>
              <a:ext uri="{FF2B5EF4-FFF2-40B4-BE49-F238E27FC236}">
                <a16:creationId xmlns:a16="http://schemas.microsoft.com/office/drawing/2014/main" id="{86A91007-2A0C-4E2D-82C5-1469AC18E3EF}"/>
              </a:ext>
            </a:extLst>
          </p:cNvPr>
          <p:cNvSpPr/>
          <p:nvPr/>
        </p:nvSpPr>
        <p:spPr>
          <a:xfrm>
            <a:off x="10681018" y="1763757"/>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Continuous Improvement Roadmap</a:t>
            </a:r>
          </a:p>
        </p:txBody>
      </p:sp>
      <p:sp>
        <p:nvSpPr>
          <p:cNvPr id="38" name="Rectangle 37">
            <a:extLst>
              <a:ext uri="{FF2B5EF4-FFF2-40B4-BE49-F238E27FC236}">
                <a16:creationId xmlns:a16="http://schemas.microsoft.com/office/drawing/2014/main" id="{E9A12110-F615-4873-A225-6E7F64FC36C1}"/>
              </a:ext>
            </a:extLst>
          </p:cNvPr>
          <p:cNvSpPr/>
          <p:nvPr/>
        </p:nvSpPr>
        <p:spPr>
          <a:xfrm>
            <a:off x="175260" y="1492250"/>
            <a:ext cx="1729740" cy="2365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73262"/>
                </a:solidFill>
                <a:effectLst/>
                <a:uLnTx/>
                <a:uFillTx/>
                <a:latin typeface="Georgia"/>
                <a:ea typeface="+mn-ea"/>
                <a:cs typeface="+mn-cs"/>
              </a:rPr>
              <a:t>Transitions SG</a:t>
            </a:r>
          </a:p>
        </p:txBody>
      </p:sp>
      <p:sp>
        <p:nvSpPr>
          <p:cNvPr id="39" name="Arrow: Pentagon 38">
            <a:extLst>
              <a:ext uri="{FF2B5EF4-FFF2-40B4-BE49-F238E27FC236}">
                <a16:creationId xmlns:a16="http://schemas.microsoft.com/office/drawing/2014/main" id="{49BCAA63-AB3A-47AD-8A1C-77F47FFA9CEC}"/>
              </a:ext>
            </a:extLst>
          </p:cNvPr>
          <p:cNvSpPr/>
          <p:nvPr/>
        </p:nvSpPr>
        <p:spPr>
          <a:xfrm>
            <a:off x="1978773" y="1494314"/>
            <a:ext cx="2974227" cy="234507"/>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73262"/>
                </a:solidFill>
                <a:effectLst/>
                <a:uLnTx/>
                <a:uFillTx/>
                <a:latin typeface="Georgia"/>
                <a:ea typeface="+mn-ea"/>
                <a:cs typeface="+mn-cs"/>
              </a:rPr>
              <a:t>Stage Gate 1: Design</a:t>
            </a:r>
          </a:p>
        </p:txBody>
      </p:sp>
      <p:sp>
        <p:nvSpPr>
          <p:cNvPr id="41" name="Arrow: Chevron 40">
            <a:extLst>
              <a:ext uri="{FF2B5EF4-FFF2-40B4-BE49-F238E27FC236}">
                <a16:creationId xmlns:a16="http://schemas.microsoft.com/office/drawing/2014/main" id="{580EE401-234A-4929-B8D6-BFC1C482B157}"/>
              </a:ext>
            </a:extLst>
          </p:cNvPr>
          <p:cNvSpPr/>
          <p:nvPr/>
        </p:nvSpPr>
        <p:spPr>
          <a:xfrm>
            <a:off x="4953000" y="1492250"/>
            <a:ext cx="4263744" cy="234507"/>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73262"/>
                </a:solidFill>
                <a:effectLst/>
                <a:uLnTx/>
                <a:uFillTx/>
                <a:latin typeface="Georgia"/>
                <a:ea typeface="+mn-ea"/>
                <a:cs typeface="+mn-cs"/>
              </a:rPr>
              <a:t>Stage Gate 2: Transfer</a:t>
            </a:r>
          </a:p>
        </p:txBody>
      </p:sp>
      <p:sp>
        <p:nvSpPr>
          <p:cNvPr id="42" name="Arrow: Chevron 41">
            <a:extLst>
              <a:ext uri="{FF2B5EF4-FFF2-40B4-BE49-F238E27FC236}">
                <a16:creationId xmlns:a16="http://schemas.microsoft.com/office/drawing/2014/main" id="{52016F39-BF6E-43FF-AEF7-9A85CD62D995}"/>
              </a:ext>
            </a:extLst>
          </p:cNvPr>
          <p:cNvSpPr/>
          <p:nvPr/>
        </p:nvSpPr>
        <p:spPr>
          <a:xfrm>
            <a:off x="9229098" y="1492250"/>
            <a:ext cx="2907299" cy="234507"/>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73262"/>
                </a:solidFill>
                <a:effectLst/>
                <a:uLnTx/>
                <a:uFillTx/>
                <a:latin typeface="Georgia"/>
                <a:ea typeface="+mn-ea"/>
                <a:cs typeface="+mn-cs"/>
              </a:rPr>
              <a:t>Stage Gate 3: Run</a:t>
            </a:r>
          </a:p>
        </p:txBody>
      </p:sp>
      <p:sp>
        <p:nvSpPr>
          <p:cNvPr id="2" name="Rectangle 1">
            <a:extLst>
              <a:ext uri="{FF2B5EF4-FFF2-40B4-BE49-F238E27FC236}">
                <a16:creationId xmlns:a16="http://schemas.microsoft.com/office/drawing/2014/main" id="{C485C0C7-C7FF-4998-A068-12D65158DD2B}"/>
              </a:ext>
            </a:extLst>
          </p:cNvPr>
          <p:cNvSpPr/>
          <p:nvPr/>
        </p:nvSpPr>
        <p:spPr>
          <a:xfrm>
            <a:off x="1973661" y="2358505"/>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Project Charter</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Validated Process Steps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Validated Process Maps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Communication plan on project</a:t>
            </a:r>
          </a:p>
        </p:txBody>
      </p:sp>
      <p:sp>
        <p:nvSpPr>
          <p:cNvPr id="50" name="Rectangle 49">
            <a:extLst>
              <a:ext uri="{FF2B5EF4-FFF2-40B4-BE49-F238E27FC236}">
                <a16:creationId xmlns:a16="http://schemas.microsoft.com/office/drawing/2014/main" id="{6C419D8A-4083-4793-90D8-D0314D72D763}"/>
              </a:ext>
            </a:extLst>
          </p:cNvPr>
          <p:cNvSpPr/>
          <p:nvPr/>
        </p:nvSpPr>
        <p:spPr>
          <a:xfrm>
            <a:off x="3431390" y="2362200"/>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Current Process Capability Analysis:-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Baselining </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FTE Estimation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Risk Assessment / Operational FMEA</a:t>
            </a:r>
          </a:p>
        </p:txBody>
      </p:sp>
      <p:sp>
        <p:nvSpPr>
          <p:cNvPr id="54" name="Rectangle 53">
            <a:extLst>
              <a:ext uri="{FF2B5EF4-FFF2-40B4-BE49-F238E27FC236}">
                <a16:creationId xmlns:a16="http://schemas.microsoft.com/office/drawing/2014/main" id="{AEDEA313-7CB5-432F-AFF5-3DEE6F729A72}"/>
              </a:ext>
            </a:extLst>
          </p:cNvPr>
          <p:cNvSpPr/>
          <p:nvPr/>
        </p:nvSpPr>
        <p:spPr>
          <a:xfrm>
            <a:off x="4881580" y="2362200"/>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Metric Identification </a:t>
            </a:r>
          </a:p>
          <a:p>
            <a:pPr marL="274320" marR="0" lvl="1"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Input measures</a:t>
            </a:r>
          </a:p>
          <a:p>
            <a:pPr marL="274320" marR="0" lvl="1"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Process measures</a:t>
            </a:r>
          </a:p>
          <a:p>
            <a:pPr marL="274320" marR="0" lvl="1"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Output measures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Operational definitions</a:t>
            </a:r>
          </a:p>
        </p:txBody>
      </p:sp>
      <p:sp>
        <p:nvSpPr>
          <p:cNvPr id="55" name="Rectangle 54">
            <a:extLst>
              <a:ext uri="{FF2B5EF4-FFF2-40B4-BE49-F238E27FC236}">
                <a16:creationId xmlns:a16="http://schemas.microsoft.com/office/drawing/2014/main" id="{9DA80BB9-33A7-4856-A63D-B0B42DFE1AAE}"/>
              </a:ext>
            </a:extLst>
          </p:cNvPr>
          <p:cNvSpPr/>
          <p:nvPr/>
        </p:nvSpPr>
        <p:spPr>
          <a:xfrm>
            <a:off x="6335730" y="2362200"/>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Set up of repeatable reliable metrics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Baselining on SLA &amp; Target setting</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Quality Framework</a:t>
            </a:r>
          </a:p>
        </p:txBody>
      </p:sp>
      <p:sp>
        <p:nvSpPr>
          <p:cNvPr id="56" name="Rectangle 55">
            <a:extLst>
              <a:ext uri="{FF2B5EF4-FFF2-40B4-BE49-F238E27FC236}">
                <a16:creationId xmlns:a16="http://schemas.microsoft.com/office/drawing/2014/main" id="{226B4433-8A12-4ABB-AE2B-7616339D943B}"/>
              </a:ext>
            </a:extLst>
          </p:cNvPr>
          <p:cNvSpPr/>
          <p:nvPr/>
        </p:nvSpPr>
        <p:spPr>
          <a:xfrm>
            <a:off x="7788838" y="2358505"/>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Governance &amp; Escalation Structure</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Reporting  Framework</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Dashboard designs</a:t>
            </a:r>
          </a:p>
        </p:txBody>
      </p:sp>
      <p:sp>
        <p:nvSpPr>
          <p:cNvPr id="57" name="Rectangle 56">
            <a:extLst>
              <a:ext uri="{FF2B5EF4-FFF2-40B4-BE49-F238E27FC236}">
                <a16:creationId xmlns:a16="http://schemas.microsoft.com/office/drawing/2014/main" id="{8738B830-8320-4DB5-827A-A0C23E96B796}"/>
              </a:ext>
            </a:extLst>
          </p:cNvPr>
          <p:cNvSpPr/>
          <p:nvPr/>
        </p:nvSpPr>
        <p:spPr>
          <a:xfrm>
            <a:off x="9229099" y="2358505"/>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Visual Management designed &amp; implemented</a:t>
            </a:r>
          </a:p>
        </p:txBody>
      </p:sp>
      <p:sp>
        <p:nvSpPr>
          <p:cNvPr id="58" name="Rectangle 57">
            <a:extLst>
              <a:ext uri="{FF2B5EF4-FFF2-40B4-BE49-F238E27FC236}">
                <a16:creationId xmlns:a16="http://schemas.microsoft.com/office/drawing/2014/main" id="{8C20D78E-811F-4834-809A-2FEA874DB31C}"/>
              </a:ext>
            </a:extLst>
          </p:cNvPr>
          <p:cNvSpPr/>
          <p:nvPr/>
        </p:nvSpPr>
        <p:spPr>
          <a:xfrm>
            <a:off x="10681018" y="2358505"/>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LOS for</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Process improvement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Basic (QPA) and advance (RPA) automation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Transformation opportunities</a:t>
            </a:r>
          </a:p>
        </p:txBody>
      </p:sp>
      <p:sp>
        <p:nvSpPr>
          <p:cNvPr id="59" name="Rectangle 58">
            <a:extLst>
              <a:ext uri="{FF2B5EF4-FFF2-40B4-BE49-F238E27FC236}">
                <a16:creationId xmlns:a16="http://schemas.microsoft.com/office/drawing/2014/main" id="{6D68B793-CDF1-45AD-97F9-285B320C3C11}"/>
              </a:ext>
            </a:extLst>
          </p:cNvPr>
          <p:cNvSpPr/>
          <p:nvPr/>
        </p:nvSpPr>
        <p:spPr>
          <a:xfrm>
            <a:off x="1986043" y="3583761"/>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SOPs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Kano</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ARMI / RACI</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err="1">
                <a:ln>
                  <a:noFill/>
                </a:ln>
                <a:solidFill>
                  <a:srgbClr val="073262"/>
                </a:solidFill>
                <a:effectLst/>
                <a:highlight>
                  <a:srgbClr val="FFFF00"/>
                </a:highlight>
                <a:uLnTx/>
                <a:uFillTx/>
                <a:latin typeface="Georgia"/>
                <a:ea typeface="+mn-ea"/>
                <a:cs typeface="+mn-cs"/>
              </a:rPr>
              <a:t>Comms</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 Plan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COPIS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Process Mapping (Visio/ PPT)</a:t>
            </a:r>
          </a:p>
        </p:txBody>
      </p:sp>
      <p:sp>
        <p:nvSpPr>
          <p:cNvPr id="60" name="Rectangle 59">
            <a:extLst>
              <a:ext uri="{FF2B5EF4-FFF2-40B4-BE49-F238E27FC236}">
                <a16:creationId xmlns:a16="http://schemas.microsoft.com/office/drawing/2014/main" id="{EC788042-6660-4795-999A-BD8C287F51A1}"/>
              </a:ext>
            </a:extLst>
          </p:cNvPr>
          <p:cNvSpPr/>
          <p:nvPr/>
        </p:nvSpPr>
        <p:spPr>
          <a:xfrm>
            <a:off x="3443772" y="3587456"/>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FMEA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(Risk Register/</a:t>
            </a:r>
            <a:r>
              <a:rPr kumimoji="0" lang="en-US" sz="900" b="0" i="0" u="none" strike="noStrike" kern="1200" cap="none" spc="0" normalizeH="0" baseline="0" noProof="0" dirty="0" err="1">
                <a:ln>
                  <a:noFill/>
                </a:ln>
                <a:solidFill>
                  <a:srgbClr val="073262"/>
                </a:solidFill>
                <a:effectLst/>
                <a:highlight>
                  <a:srgbClr val="FFFF00"/>
                </a:highlight>
                <a:uLnTx/>
                <a:uFillTx/>
                <a:latin typeface="Georgia"/>
                <a:ea typeface="+mn-ea"/>
                <a:cs typeface="+mn-cs"/>
              </a:rPr>
              <a:t>Gprompt</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Volume Baselining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and forecasting </a:t>
            </a:r>
            <a:r>
              <a:rPr kumimoji="0" lang="en-US" sz="900" b="0" i="1" u="none" strike="noStrike" kern="1200" cap="none" spc="0" normalizeH="0" baseline="0" noProof="0" dirty="0">
                <a:ln>
                  <a:noFill/>
                </a:ln>
                <a:solidFill>
                  <a:srgbClr val="073262"/>
                </a:solidFill>
                <a:effectLst/>
                <a:highlight>
                  <a:srgbClr val="FFFF00"/>
                </a:highlight>
                <a:uLnTx/>
                <a:uFillTx/>
                <a:latin typeface="Georgia"/>
                <a:ea typeface="+mn-ea"/>
                <a:cs typeface="+mn-cs"/>
              </a:rPr>
              <a:t>(Estimation)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FTE validation </a:t>
            </a:r>
            <a:r>
              <a:rPr kumimoji="0" lang="en-US" sz="900" b="0" i="1" u="none" strike="noStrike" kern="1200" cap="none" spc="0" normalizeH="0" baseline="0" noProof="0" dirty="0">
                <a:ln>
                  <a:noFill/>
                </a:ln>
                <a:solidFill>
                  <a:srgbClr val="073262"/>
                </a:solidFill>
                <a:effectLst/>
                <a:highlight>
                  <a:srgbClr val="FFFF00"/>
                </a:highlight>
                <a:uLnTx/>
                <a:uFillTx/>
                <a:latin typeface="Georgia"/>
                <a:ea typeface="+mn-ea"/>
                <a:cs typeface="+mn-cs"/>
              </a:rPr>
              <a:t>(Estimation)</a:t>
            </a:r>
          </a:p>
        </p:txBody>
      </p:sp>
      <p:sp>
        <p:nvSpPr>
          <p:cNvPr id="61" name="Rectangle 60">
            <a:extLst>
              <a:ext uri="{FF2B5EF4-FFF2-40B4-BE49-F238E27FC236}">
                <a16:creationId xmlns:a16="http://schemas.microsoft.com/office/drawing/2014/main" id="{54E3B0BF-541C-45DC-8EC9-EF1F52D28F9F}"/>
              </a:ext>
            </a:extLst>
          </p:cNvPr>
          <p:cNvSpPr/>
          <p:nvPr/>
        </p:nvSpPr>
        <p:spPr>
          <a:xfrm>
            <a:off x="4893962" y="3587456"/>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Metric Matrix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(Measurement Plan/PPM Workbook)</a:t>
            </a:r>
          </a:p>
        </p:txBody>
      </p:sp>
      <p:sp>
        <p:nvSpPr>
          <p:cNvPr id="62" name="Rectangle 61">
            <a:extLst>
              <a:ext uri="{FF2B5EF4-FFF2-40B4-BE49-F238E27FC236}">
                <a16:creationId xmlns:a16="http://schemas.microsoft.com/office/drawing/2014/main" id="{0992718F-BB57-4AE7-97B9-97122C8D75DB}"/>
              </a:ext>
            </a:extLst>
          </p:cNvPr>
          <p:cNvSpPr/>
          <p:nvPr/>
        </p:nvSpPr>
        <p:spPr>
          <a:xfrm>
            <a:off x="6348112" y="3587456"/>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Data Collection Plan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Measurement System Analysis using Gage R&amp;R</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Quality Framework</a:t>
            </a:r>
          </a:p>
        </p:txBody>
      </p:sp>
      <p:sp>
        <p:nvSpPr>
          <p:cNvPr id="63" name="Rectangle 62">
            <a:extLst>
              <a:ext uri="{FF2B5EF4-FFF2-40B4-BE49-F238E27FC236}">
                <a16:creationId xmlns:a16="http://schemas.microsoft.com/office/drawing/2014/main" id="{F6AE2E7D-E15F-4C39-BA7A-197C42721280}"/>
              </a:ext>
            </a:extLst>
          </p:cNvPr>
          <p:cNvSpPr/>
          <p:nvPr/>
        </p:nvSpPr>
        <p:spPr>
          <a:xfrm>
            <a:off x="7801220" y="3583761"/>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Client governance templates </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Reporting matrix</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Excel based Dashboards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Escalation Matrix template</a:t>
            </a:r>
          </a:p>
        </p:txBody>
      </p:sp>
      <p:sp>
        <p:nvSpPr>
          <p:cNvPr id="64" name="Rectangle 63">
            <a:extLst>
              <a:ext uri="{FF2B5EF4-FFF2-40B4-BE49-F238E27FC236}">
                <a16:creationId xmlns:a16="http://schemas.microsoft.com/office/drawing/2014/main" id="{C58F7B4F-64FA-4636-A951-B28C56A7BE2D}"/>
              </a:ext>
            </a:extLst>
          </p:cNvPr>
          <p:cNvSpPr/>
          <p:nvPr/>
        </p:nvSpPr>
        <p:spPr>
          <a:xfrm>
            <a:off x="9241481" y="3583761"/>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Governance in Action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Whiteboards, display walls</a:t>
            </a:r>
          </a:p>
        </p:txBody>
      </p:sp>
      <p:sp>
        <p:nvSpPr>
          <p:cNvPr id="65" name="Rectangle 64">
            <a:extLst>
              <a:ext uri="{FF2B5EF4-FFF2-40B4-BE49-F238E27FC236}">
                <a16:creationId xmlns:a16="http://schemas.microsoft.com/office/drawing/2014/main" id="{F9ECA040-B20E-4F26-ADA5-6A283D1939F8}"/>
              </a:ext>
            </a:extLst>
          </p:cNvPr>
          <p:cNvSpPr/>
          <p:nvPr/>
        </p:nvSpPr>
        <p:spPr>
          <a:xfrm>
            <a:off x="10681018" y="3581400"/>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CI roadmap / VGR</a:t>
            </a:r>
          </a:p>
        </p:txBody>
      </p:sp>
      <p:sp>
        <p:nvSpPr>
          <p:cNvPr id="67" name="Rectangle 66">
            <a:extLst>
              <a:ext uri="{FF2B5EF4-FFF2-40B4-BE49-F238E27FC236}">
                <a16:creationId xmlns:a16="http://schemas.microsoft.com/office/drawing/2014/main" id="{373328E3-C7AE-425C-99AF-D5417A435FF0}"/>
              </a:ext>
            </a:extLst>
          </p:cNvPr>
          <p:cNvSpPr/>
          <p:nvPr/>
        </p:nvSpPr>
        <p:spPr>
          <a:xfrm>
            <a:off x="1981200" y="5642894"/>
            <a:ext cx="1376443"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1-2 weeks</a:t>
            </a:r>
          </a:p>
        </p:txBody>
      </p:sp>
      <p:pic>
        <p:nvPicPr>
          <p:cNvPr id="69" name="Picture 68">
            <a:extLst>
              <a:ext uri="{FF2B5EF4-FFF2-40B4-BE49-F238E27FC236}">
                <a16:creationId xmlns:a16="http://schemas.microsoft.com/office/drawing/2014/main" id="{74DBEF44-3884-441A-A368-E4ACADD1CBFE}"/>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1498221" y="5853571"/>
            <a:ext cx="434631" cy="287692"/>
          </a:xfrm>
          <a:prstGeom prst="rect">
            <a:avLst/>
          </a:prstGeom>
        </p:spPr>
      </p:pic>
      <p:sp>
        <p:nvSpPr>
          <p:cNvPr id="70" name="Rectangle 69">
            <a:extLst>
              <a:ext uri="{FF2B5EF4-FFF2-40B4-BE49-F238E27FC236}">
                <a16:creationId xmlns:a16="http://schemas.microsoft.com/office/drawing/2014/main" id="{86C291D9-2BA6-4D31-A2AA-3DF8F55D30E4}"/>
              </a:ext>
            </a:extLst>
          </p:cNvPr>
          <p:cNvSpPr/>
          <p:nvPr/>
        </p:nvSpPr>
        <p:spPr>
          <a:xfrm>
            <a:off x="3431391" y="5642894"/>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72" name="Rectangle 71">
            <a:extLst>
              <a:ext uri="{FF2B5EF4-FFF2-40B4-BE49-F238E27FC236}">
                <a16:creationId xmlns:a16="http://schemas.microsoft.com/office/drawing/2014/main" id="{9EF86D9E-7F33-43FD-9D99-50B3937A09EF}"/>
              </a:ext>
            </a:extLst>
          </p:cNvPr>
          <p:cNvSpPr/>
          <p:nvPr/>
        </p:nvSpPr>
        <p:spPr>
          <a:xfrm>
            <a:off x="4891008" y="5647941"/>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74" name="Rectangle 73">
            <a:extLst>
              <a:ext uri="{FF2B5EF4-FFF2-40B4-BE49-F238E27FC236}">
                <a16:creationId xmlns:a16="http://schemas.microsoft.com/office/drawing/2014/main" id="{683F157E-0D10-46F2-8849-48D085C4E5BA}"/>
              </a:ext>
            </a:extLst>
          </p:cNvPr>
          <p:cNvSpPr/>
          <p:nvPr/>
        </p:nvSpPr>
        <p:spPr>
          <a:xfrm>
            <a:off x="6329381" y="5652167"/>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1-2 weeks</a:t>
            </a:r>
          </a:p>
        </p:txBody>
      </p:sp>
      <p:sp>
        <p:nvSpPr>
          <p:cNvPr id="76" name="Rectangle 75">
            <a:extLst>
              <a:ext uri="{FF2B5EF4-FFF2-40B4-BE49-F238E27FC236}">
                <a16:creationId xmlns:a16="http://schemas.microsoft.com/office/drawing/2014/main" id="{F043598C-AA98-44CA-98E6-0C5DD183DC9F}"/>
              </a:ext>
            </a:extLst>
          </p:cNvPr>
          <p:cNvSpPr/>
          <p:nvPr/>
        </p:nvSpPr>
        <p:spPr>
          <a:xfrm>
            <a:off x="7788839" y="5652167"/>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78" name="Rectangle 77">
            <a:extLst>
              <a:ext uri="{FF2B5EF4-FFF2-40B4-BE49-F238E27FC236}">
                <a16:creationId xmlns:a16="http://schemas.microsoft.com/office/drawing/2014/main" id="{3BCA6856-3115-472A-A624-169923CB7FD0}"/>
              </a:ext>
            </a:extLst>
          </p:cNvPr>
          <p:cNvSpPr/>
          <p:nvPr/>
        </p:nvSpPr>
        <p:spPr>
          <a:xfrm>
            <a:off x="9241482" y="5652167"/>
            <a:ext cx="1359217"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80" name="Rectangle 79">
            <a:extLst>
              <a:ext uri="{FF2B5EF4-FFF2-40B4-BE49-F238E27FC236}">
                <a16:creationId xmlns:a16="http://schemas.microsoft.com/office/drawing/2014/main" id="{72565834-CCEB-42E5-8480-4804495D3D74}"/>
              </a:ext>
            </a:extLst>
          </p:cNvPr>
          <p:cNvSpPr/>
          <p:nvPr/>
        </p:nvSpPr>
        <p:spPr>
          <a:xfrm>
            <a:off x="10681019" y="5652167"/>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82" name="Rectangle 81">
            <a:extLst>
              <a:ext uri="{FF2B5EF4-FFF2-40B4-BE49-F238E27FC236}">
                <a16:creationId xmlns:a16="http://schemas.microsoft.com/office/drawing/2014/main" id="{F98CA1EF-8497-41B3-9EA9-726881D7D642}"/>
              </a:ext>
            </a:extLst>
          </p:cNvPr>
          <p:cNvSpPr/>
          <p:nvPr/>
        </p:nvSpPr>
        <p:spPr>
          <a:xfrm>
            <a:off x="1295400" y="3581400"/>
            <a:ext cx="604513" cy="10843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73262"/>
                </a:solidFill>
                <a:effectLst/>
                <a:uLnTx/>
                <a:uFillTx/>
                <a:latin typeface="Georgia"/>
                <a:ea typeface="+mn-ea"/>
                <a:cs typeface="+mn-cs"/>
              </a:rPr>
              <a:t>Current</a:t>
            </a:r>
          </a:p>
        </p:txBody>
      </p:sp>
      <p:sp>
        <p:nvSpPr>
          <p:cNvPr id="83" name="Rectangle 82">
            <a:extLst>
              <a:ext uri="{FF2B5EF4-FFF2-40B4-BE49-F238E27FC236}">
                <a16:creationId xmlns:a16="http://schemas.microsoft.com/office/drawing/2014/main" id="{39C1339E-FD77-4681-B825-B4EC753F2F64}"/>
              </a:ext>
            </a:extLst>
          </p:cNvPr>
          <p:cNvSpPr/>
          <p:nvPr/>
        </p:nvSpPr>
        <p:spPr>
          <a:xfrm>
            <a:off x="1295400" y="4731043"/>
            <a:ext cx="604513" cy="80328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73262"/>
                </a:solidFill>
                <a:effectLst/>
                <a:uLnTx/>
                <a:uFillTx/>
                <a:latin typeface="Arial Black" panose="020B0A04020102020204" pitchFamily="34" charset="0"/>
                <a:ea typeface="+mn-ea"/>
                <a:cs typeface="+mn-cs"/>
              </a:rPr>
              <a:t>++</a:t>
            </a:r>
          </a:p>
        </p:txBody>
      </p:sp>
      <p:sp>
        <p:nvSpPr>
          <p:cNvPr id="91" name="Rectangle 90">
            <a:extLst>
              <a:ext uri="{FF2B5EF4-FFF2-40B4-BE49-F238E27FC236}">
                <a16:creationId xmlns:a16="http://schemas.microsoft.com/office/drawing/2014/main" id="{9B321D34-2AC7-4661-BD38-587752EB07D7}"/>
              </a:ext>
            </a:extLst>
          </p:cNvPr>
          <p:cNvSpPr/>
          <p:nvPr/>
        </p:nvSpPr>
        <p:spPr>
          <a:xfrm>
            <a:off x="1973661" y="4727349"/>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91440" indent="-91440">
              <a:buFont typeface="Wingdings" panose="05000000000000000000" pitchFamily="2" charset="2"/>
              <a:buChar char="§"/>
              <a:defRPr/>
            </a:pPr>
            <a:r>
              <a:rPr lang="en-US" sz="900" dirty="0">
                <a:solidFill>
                  <a:srgbClr val="073262"/>
                </a:solidFill>
                <a:latin typeface="Georgia"/>
              </a:rPr>
              <a:t>Smart Modeler</a:t>
            </a:r>
          </a:p>
          <a:p>
            <a:pPr marL="91440" indent="-91440">
              <a:buFont typeface="Wingdings" panose="05000000000000000000" pitchFamily="2" charset="2"/>
              <a:buChar char="§"/>
              <a:defRPr/>
            </a:pPr>
            <a:r>
              <a:rPr lang="en-US" sz="900" dirty="0" err="1">
                <a:solidFill>
                  <a:srgbClr val="073262"/>
                </a:solidFill>
                <a:latin typeface="Georgia"/>
              </a:rPr>
              <a:t>Epiplex</a:t>
            </a:r>
            <a:endParaRPr lang="en-US" sz="900" dirty="0">
              <a:solidFill>
                <a:srgbClr val="073262"/>
              </a:solidFill>
              <a:latin typeface="Georgia"/>
            </a:endParaRPr>
          </a:p>
          <a:p>
            <a:pPr marL="91440" indent="-91440">
              <a:buFont typeface="Wingdings" panose="05000000000000000000" pitchFamily="2" charset="2"/>
              <a:buChar char="§"/>
              <a:defRPr/>
            </a:pPr>
            <a:endParaRPr lang="en-US" sz="900" dirty="0">
              <a:solidFill>
                <a:srgbClr val="073262"/>
              </a:solidFill>
              <a:latin typeface="Georgia"/>
            </a:endParaRPr>
          </a:p>
        </p:txBody>
      </p:sp>
      <p:sp>
        <p:nvSpPr>
          <p:cNvPr id="92" name="Rectangle 91">
            <a:extLst>
              <a:ext uri="{FF2B5EF4-FFF2-40B4-BE49-F238E27FC236}">
                <a16:creationId xmlns:a16="http://schemas.microsoft.com/office/drawing/2014/main" id="{D383459F-2C52-4125-A1EE-1EB737E37DB7}"/>
              </a:ext>
            </a:extLst>
          </p:cNvPr>
          <p:cNvSpPr/>
          <p:nvPr/>
        </p:nvSpPr>
        <p:spPr>
          <a:xfrm>
            <a:off x="3431390" y="4731044"/>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fontAlgn="auto">
              <a:lnSpc>
                <a:spcPct val="100000"/>
              </a:lnSpc>
              <a:spcBef>
                <a:spcPts val="0"/>
              </a:spcBef>
              <a:spcAft>
                <a:spcPts val="0"/>
              </a:spcAft>
              <a:buClrTx/>
              <a:buSzTx/>
              <a:buFont typeface="Wingdings" panose="05000000000000000000" pitchFamily="2" charset="2"/>
              <a:buChar char="§"/>
              <a:tabLst/>
              <a:defRPr/>
            </a:pPr>
            <a:r>
              <a:rPr lang="en-US" sz="900">
                <a:solidFill>
                  <a:srgbClr val="073262"/>
                </a:solidFill>
                <a:latin typeface="Georgia"/>
              </a:rPr>
              <a:t>Service Lines based Risk CMP 1.0</a:t>
            </a:r>
          </a:p>
          <a:p>
            <a:pPr marL="91440" indent="-91440">
              <a:buFont typeface="Wingdings" panose="05000000000000000000" pitchFamily="2" charset="2"/>
              <a:buChar char="§"/>
              <a:defRPr/>
            </a:pPr>
            <a:r>
              <a:rPr lang="en-US" sz="900">
                <a:solidFill>
                  <a:srgbClr val="073262"/>
                </a:solidFill>
              </a:rPr>
              <a:t>Benchmarking tool</a:t>
            </a:r>
            <a:endParaRPr lang="en-US" sz="900">
              <a:solidFill>
                <a:srgbClr val="073262"/>
              </a:solidFill>
              <a:latin typeface="Georgia"/>
            </a:endParaRPr>
          </a:p>
          <a:p>
            <a:pPr marL="91440" marR="0" lvl="0" indent="-91440" fontAlgn="auto">
              <a:lnSpc>
                <a:spcPct val="100000"/>
              </a:lnSpc>
              <a:spcBef>
                <a:spcPts val="0"/>
              </a:spcBef>
              <a:spcAft>
                <a:spcPts val="0"/>
              </a:spcAft>
              <a:buClrTx/>
              <a:buSzTx/>
              <a:buFont typeface="Wingdings" panose="05000000000000000000" pitchFamily="2" charset="2"/>
              <a:buChar char="§"/>
              <a:tabLst/>
              <a:defRPr/>
            </a:pPr>
            <a:endParaRPr lang="en-US" sz="900">
              <a:solidFill>
                <a:srgbClr val="073262"/>
              </a:solidFill>
              <a:latin typeface="Georgia"/>
            </a:endParaRPr>
          </a:p>
          <a:p>
            <a:pPr marL="91440" marR="0" lvl="0" indent="-91440" fontAlgn="auto">
              <a:lnSpc>
                <a:spcPct val="100000"/>
              </a:lnSpc>
              <a:spcBef>
                <a:spcPts val="0"/>
              </a:spcBef>
              <a:spcAft>
                <a:spcPts val="0"/>
              </a:spcAft>
              <a:buClrTx/>
              <a:buSzTx/>
              <a:buFont typeface="Wingdings" panose="05000000000000000000" pitchFamily="2" charset="2"/>
              <a:buChar char="§"/>
              <a:tabLst/>
              <a:defRPr/>
            </a:pPr>
            <a:endParaRPr lang="en-US" sz="900">
              <a:solidFill>
                <a:srgbClr val="073262"/>
              </a:solidFill>
              <a:latin typeface="Georgia"/>
            </a:endParaRPr>
          </a:p>
        </p:txBody>
      </p:sp>
      <p:sp>
        <p:nvSpPr>
          <p:cNvPr id="93" name="Rectangle 92">
            <a:extLst>
              <a:ext uri="{FF2B5EF4-FFF2-40B4-BE49-F238E27FC236}">
                <a16:creationId xmlns:a16="http://schemas.microsoft.com/office/drawing/2014/main" id="{9DE34A3F-05AF-4B47-A58F-9CBB37438D44}"/>
              </a:ext>
            </a:extLst>
          </p:cNvPr>
          <p:cNvSpPr/>
          <p:nvPr/>
        </p:nvSpPr>
        <p:spPr>
          <a:xfrm>
            <a:off x="4881580" y="4731044"/>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indent="-91440">
              <a:buFont typeface="Wingdings" panose="05000000000000000000" pitchFamily="2" charset="2"/>
              <a:buChar char="§"/>
              <a:defRPr/>
            </a:pPr>
            <a:r>
              <a:rPr lang="en-US" sz="900" dirty="0">
                <a:solidFill>
                  <a:srgbClr val="073262"/>
                </a:solidFill>
                <a:latin typeface="Georgia"/>
              </a:rPr>
              <a:t>SEPs </a:t>
            </a:r>
            <a:r>
              <a:rPr lang="en-US" sz="900" i="1" dirty="0">
                <a:solidFill>
                  <a:srgbClr val="073262"/>
                </a:solidFill>
                <a:highlight>
                  <a:srgbClr val="FFFF00"/>
                </a:highlight>
                <a:latin typeface="Georgia"/>
              </a:rPr>
              <a:t>(</a:t>
            </a:r>
            <a:r>
              <a:rPr lang="en-US" sz="900" i="1" dirty="0" err="1">
                <a:solidFill>
                  <a:srgbClr val="073262"/>
                </a:solidFill>
                <a:highlight>
                  <a:srgbClr val="FFFF00"/>
                </a:highlight>
                <a:latin typeface="Georgia"/>
              </a:rPr>
              <a:t>OnePAL</a:t>
            </a:r>
            <a:r>
              <a:rPr lang="en-US" sz="900" i="1" dirty="0">
                <a:solidFill>
                  <a:srgbClr val="073262"/>
                </a:solidFill>
                <a:highlight>
                  <a:srgbClr val="FFFF00"/>
                </a:highlight>
                <a:latin typeface="Georgia"/>
              </a:rPr>
              <a:t> measurement framework for lifecycle)</a:t>
            </a:r>
          </a:p>
          <a:p>
            <a:pPr marL="91440" indent="-91440">
              <a:buFont typeface="Wingdings" panose="05000000000000000000" pitchFamily="2" charset="2"/>
              <a:buChar char="§"/>
              <a:defRPr/>
            </a:pPr>
            <a:endParaRPr lang="en-US" sz="900" dirty="0">
              <a:solidFill>
                <a:srgbClr val="073262"/>
              </a:solidFill>
              <a:latin typeface="Georgia"/>
            </a:endParaRPr>
          </a:p>
        </p:txBody>
      </p:sp>
      <p:sp>
        <p:nvSpPr>
          <p:cNvPr id="94" name="Rectangle 93">
            <a:extLst>
              <a:ext uri="{FF2B5EF4-FFF2-40B4-BE49-F238E27FC236}">
                <a16:creationId xmlns:a16="http://schemas.microsoft.com/office/drawing/2014/main" id="{E4EE3AD0-BEFC-4651-A494-DEBAC3C5417F}"/>
              </a:ext>
            </a:extLst>
          </p:cNvPr>
          <p:cNvSpPr/>
          <p:nvPr/>
        </p:nvSpPr>
        <p:spPr>
          <a:xfrm>
            <a:off x="6335730" y="4731044"/>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WAM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a:t>
            </a:r>
            <a:r>
              <a:rPr kumimoji="0" lang="en-US" sz="900" b="0" i="0" u="none" strike="noStrike" kern="1200" cap="none" spc="0" normalizeH="0" baseline="0" noProof="0" dirty="0" err="1">
                <a:ln>
                  <a:noFill/>
                </a:ln>
                <a:solidFill>
                  <a:srgbClr val="073262"/>
                </a:solidFill>
                <a:effectLst/>
                <a:highlight>
                  <a:srgbClr val="FFFF00"/>
                </a:highlight>
                <a:uLnTx/>
                <a:uFillTx/>
                <a:latin typeface="Georgia"/>
                <a:ea typeface="+mn-ea"/>
                <a:cs typeface="+mn-cs"/>
              </a:rPr>
              <a:t>Gprompt,PHI</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Digital Twin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FLM Cockpit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Quality Control framework</a:t>
            </a:r>
          </a:p>
          <a:p>
            <a:pPr marL="91440" indent="-91440">
              <a:buFont typeface="Wingdings" panose="05000000000000000000" pitchFamily="2" charset="2"/>
              <a:buChar char="§"/>
              <a:defRPr/>
            </a:pPr>
            <a:r>
              <a:rPr lang="en-US" sz="900" dirty="0">
                <a:solidFill>
                  <a:srgbClr val="073262"/>
                </a:solidFill>
              </a:rPr>
              <a:t>Benchmarking tool</a:t>
            </a:r>
          </a:p>
          <a:p>
            <a:pPr marR="0" lvl="0" algn="l" defTabSz="914400" rtl="0" eaLnBrk="1" fontAlgn="auto" latinLnBrk="0" hangingPunct="1">
              <a:lnSpc>
                <a:spcPct val="100000"/>
              </a:lnSpc>
              <a:spcBef>
                <a:spcPts val="0"/>
              </a:spcBef>
              <a:spcAft>
                <a:spcPts val="0"/>
              </a:spcAft>
              <a:buClrTx/>
              <a:buSzTx/>
              <a:tabLst/>
              <a:defRPr/>
            </a:pPr>
            <a:endParaRPr kumimoji="0" lang="en-US" sz="900" b="0" i="0" u="none" strike="noStrike" kern="1200" cap="none" spc="0" normalizeH="0" baseline="0" noProof="0" dirty="0">
              <a:ln>
                <a:noFill/>
              </a:ln>
              <a:solidFill>
                <a:srgbClr val="073262"/>
              </a:solidFill>
              <a:effectLst/>
              <a:uLnTx/>
              <a:uFillTx/>
              <a:latin typeface="Georgia"/>
              <a:ea typeface="+mn-ea"/>
              <a:cs typeface="+mn-cs"/>
            </a:endParaRPr>
          </a:p>
        </p:txBody>
      </p:sp>
      <p:sp>
        <p:nvSpPr>
          <p:cNvPr id="95" name="Rectangle 94">
            <a:extLst>
              <a:ext uri="{FF2B5EF4-FFF2-40B4-BE49-F238E27FC236}">
                <a16:creationId xmlns:a16="http://schemas.microsoft.com/office/drawing/2014/main" id="{2E4F83E8-9FD7-4CEF-9B7B-8D7564B0734F}"/>
              </a:ext>
            </a:extLst>
          </p:cNvPr>
          <p:cNvSpPr/>
          <p:nvPr/>
        </p:nvSpPr>
        <p:spPr>
          <a:xfrm>
            <a:off x="7788838" y="4727349"/>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Digital Dashboards/ Visualization tools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(PHI)</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Red Phone/ Escalation Matrix</a:t>
            </a:r>
          </a:p>
        </p:txBody>
      </p:sp>
      <p:sp>
        <p:nvSpPr>
          <p:cNvPr id="96" name="Rectangle 95">
            <a:extLst>
              <a:ext uri="{FF2B5EF4-FFF2-40B4-BE49-F238E27FC236}">
                <a16:creationId xmlns:a16="http://schemas.microsoft.com/office/drawing/2014/main" id="{7260E343-7F68-4B48-BD77-C5613343CF35}"/>
              </a:ext>
            </a:extLst>
          </p:cNvPr>
          <p:cNvSpPr/>
          <p:nvPr/>
        </p:nvSpPr>
        <p:spPr>
          <a:xfrm>
            <a:off x="9229099" y="4727349"/>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Digital Dashboards/ Visualization tools Mojo Meter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PHI)</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Gemba Checklist</a:t>
            </a:r>
          </a:p>
        </p:txBody>
      </p:sp>
      <p:sp>
        <p:nvSpPr>
          <p:cNvPr id="97" name="Rectangle 96">
            <a:extLst>
              <a:ext uri="{FF2B5EF4-FFF2-40B4-BE49-F238E27FC236}">
                <a16:creationId xmlns:a16="http://schemas.microsoft.com/office/drawing/2014/main" id="{E9570A48-0BE7-48A3-A250-952881DE9727}"/>
              </a:ext>
            </a:extLst>
          </p:cNvPr>
          <p:cNvSpPr/>
          <p:nvPr/>
        </p:nvSpPr>
        <p:spPr>
          <a:xfrm>
            <a:off x="10681018" y="4727349"/>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VSM</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Prioritization Matrix</a:t>
            </a:r>
          </a:p>
          <a:p>
            <a:pPr marR="0" lvl="0" algn="l" defTabSz="914400" rtl="0" eaLnBrk="1" fontAlgn="auto" latinLnBrk="0" hangingPunct="1">
              <a:lnSpc>
                <a:spcPct val="100000"/>
              </a:lnSpc>
              <a:spcBef>
                <a:spcPts val="0"/>
              </a:spcBef>
              <a:spcAft>
                <a:spcPts val="0"/>
              </a:spcAft>
              <a:buClrTx/>
              <a:buSzTx/>
              <a:tabLst/>
              <a:defRPr/>
            </a:pPr>
            <a:r>
              <a:rPr lang="en-US" sz="900" dirty="0">
                <a:solidFill>
                  <a:srgbClr val="073262"/>
                </a:solidFill>
                <a:highlight>
                  <a:srgbClr val="FFFF00"/>
                </a:highlight>
                <a:latin typeface="Georgia"/>
              </a:rPr>
              <a:t>(</a:t>
            </a:r>
            <a:r>
              <a:rPr lang="en-US" sz="900" dirty="0" err="1">
                <a:solidFill>
                  <a:srgbClr val="073262"/>
                </a:solidFill>
                <a:highlight>
                  <a:srgbClr val="FFFF00"/>
                </a:highlight>
                <a:latin typeface="Georgia"/>
              </a:rPr>
              <a:t>ReuBank</a:t>
            </a:r>
            <a:r>
              <a:rPr lang="en-US" sz="900" dirty="0">
                <a:solidFill>
                  <a:srgbClr val="073262"/>
                </a:solidFill>
                <a:highlight>
                  <a:srgbClr val="FFFF00"/>
                </a:highlight>
                <a:latin typeface="Georgia"/>
              </a:rPr>
              <a:t>, </a:t>
            </a:r>
            <a:r>
              <a:rPr lang="en-US" sz="900" dirty="0" err="1">
                <a:solidFill>
                  <a:srgbClr val="073262"/>
                </a:solidFill>
                <a:highlight>
                  <a:srgbClr val="FFFF00"/>
                </a:highlight>
                <a:latin typeface="Georgia"/>
              </a:rPr>
              <a:t>IdeaBox</a:t>
            </a:r>
            <a:r>
              <a:rPr lang="en-US" sz="900" dirty="0">
                <a:solidFill>
                  <a:srgbClr val="073262"/>
                </a:solidFill>
                <a:highlight>
                  <a:srgbClr val="FFFF00"/>
                </a:highlight>
                <a:latin typeface="Georgia"/>
              </a:rPr>
              <a:t>)</a:t>
            </a:r>
            <a:endPar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endParaRP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900" b="0" i="0" u="none" strike="noStrike" kern="1200" cap="none" spc="0" normalizeH="0" baseline="0" noProof="0" dirty="0">
              <a:ln>
                <a:noFill/>
              </a:ln>
              <a:solidFill>
                <a:srgbClr val="073262"/>
              </a:solidFill>
              <a:effectLst/>
              <a:uLnTx/>
              <a:uFillTx/>
              <a:latin typeface="Georgia"/>
              <a:ea typeface="+mn-ea"/>
              <a:cs typeface="+mn-cs"/>
            </a:endParaRPr>
          </a:p>
        </p:txBody>
      </p:sp>
      <p:graphicFrame>
        <p:nvGraphicFramePr>
          <p:cNvPr id="98" name="Object 97">
            <a:extLst>
              <a:ext uri="{FF2B5EF4-FFF2-40B4-BE49-F238E27FC236}">
                <a16:creationId xmlns:a16="http://schemas.microsoft.com/office/drawing/2014/main" id="{08F824E1-456A-4900-AF88-26E06B272D68}"/>
              </a:ext>
            </a:extLst>
          </p:cNvPr>
          <p:cNvGraphicFramePr>
            <a:graphicFrameLocks noChangeAspect="1"/>
          </p:cNvGraphicFramePr>
          <p:nvPr/>
        </p:nvGraphicFramePr>
        <p:xfrm>
          <a:off x="407703" y="4865821"/>
          <a:ext cx="567771" cy="479056"/>
        </p:xfrm>
        <a:graphic>
          <a:graphicData uri="http://schemas.openxmlformats.org/presentationml/2006/ole">
            <mc:AlternateContent xmlns:mc="http://schemas.openxmlformats.org/markup-compatibility/2006">
              <mc:Choice xmlns:v="urn:schemas-microsoft-com:vml" Requires="v">
                <p:oleObj spid="_x0000_s1039" name="Acrobat Document" showAsIcon="1" r:id="rId4" imgW="914400" imgH="771480" progId="AcroExch.Document.DC">
                  <p:embed/>
                </p:oleObj>
              </mc:Choice>
              <mc:Fallback>
                <p:oleObj name="Acrobat Document" showAsIcon="1" r:id="rId4" imgW="914400" imgH="771480" progId="AcroExch.Document.DC">
                  <p:embed/>
                  <p:pic>
                    <p:nvPicPr>
                      <p:cNvPr id="98" name="Object 97">
                        <a:extLst>
                          <a:ext uri="{FF2B5EF4-FFF2-40B4-BE49-F238E27FC236}">
                            <a16:creationId xmlns:a16="http://schemas.microsoft.com/office/drawing/2014/main" id="{08F824E1-456A-4900-AF88-26E06B272D68}"/>
                          </a:ext>
                        </a:extLst>
                      </p:cNvPr>
                      <p:cNvPicPr/>
                      <p:nvPr/>
                    </p:nvPicPr>
                    <p:blipFill>
                      <a:blip r:embed="rId5"/>
                      <a:stretch>
                        <a:fillRect/>
                      </a:stretch>
                    </p:blipFill>
                    <p:spPr>
                      <a:xfrm>
                        <a:off x="407703" y="4865821"/>
                        <a:ext cx="567771" cy="479056"/>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A08A85A-D281-4695-B12C-E250300DB8E3}"/>
              </a:ext>
            </a:extLst>
          </p:cNvPr>
          <p:cNvSpPr txBox="1"/>
          <p:nvPr/>
        </p:nvSpPr>
        <p:spPr>
          <a:xfrm>
            <a:off x="76200" y="6089822"/>
            <a:ext cx="112389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FF0000"/>
                </a:solidFill>
                <a:effectLst/>
                <a:uLnTx/>
                <a:uFillTx/>
                <a:latin typeface="Georgia"/>
                <a:ea typeface="+mn-ea"/>
                <a:cs typeface="+mn-cs"/>
              </a:rPr>
              <a:t>*</a:t>
            </a:r>
            <a:r>
              <a:rPr kumimoji="0" lang="en-US" sz="1200" b="0" i="1" u="none" strike="noStrike" kern="1200" cap="none" spc="0" normalizeH="0" baseline="0" noProof="0">
                <a:ln>
                  <a:noFill/>
                </a:ln>
                <a:solidFill>
                  <a:srgbClr val="073262"/>
                </a:solidFill>
                <a:effectLst/>
                <a:uLnTx/>
                <a:uFillTx/>
                <a:latin typeface="Georgia"/>
                <a:ea typeface="+mn-ea"/>
                <a:cs typeface="+mn-cs"/>
              </a:rPr>
              <a:t>Its recommended to align the project timelines with that of the Transition timelines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73262"/>
                </a:solidFill>
                <a:effectLst/>
                <a:uLnTx/>
                <a:uFillTx/>
                <a:latin typeface="Georgia"/>
                <a:ea typeface="+mn-ea"/>
                <a:cs typeface="+mn-cs"/>
              </a:rPr>
              <a:t>  Replication: Project documentation MUST present evidence of leveraging existing repositories/ tools that provide benchmark information for a related activity</a:t>
            </a:r>
          </a:p>
        </p:txBody>
      </p:sp>
      <p:sp>
        <p:nvSpPr>
          <p:cNvPr id="4" name="Rectangle 3">
            <a:extLst>
              <a:ext uri="{FF2B5EF4-FFF2-40B4-BE49-F238E27FC236}">
                <a16:creationId xmlns:a16="http://schemas.microsoft.com/office/drawing/2014/main" id="{3259F5AD-15AB-4E60-B986-6C92C68B6F64}"/>
              </a:ext>
            </a:extLst>
          </p:cNvPr>
          <p:cNvSpPr/>
          <p:nvPr/>
        </p:nvSpPr>
        <p:spPr>
          <a:xfrm>
            <a:off x="1514845" y="5605454"/>
            <a:ext cx="2584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30000" noProof="0">
                <a:ln>
                  <a:noFill/>
                </a:ln>
                <a:solidFill>
                  <a:srgbClr val="FF0000"/>
                </a:solidFill>
                <a:effectLst/>
                <a:uLnTx/>
                <a:uFillTx/>
                <a:latin typeface="Georgia"/>
                <a:ea typeface="+mn-ea"/>
                <a:cs typeface="+mn-cs"/>
              </a:rPr>
              <a:t>*</a:t>
            </a: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Tree>
    <p:extLst>
      <p:ext uri="{BB962C8B-B14F-4D97-AF65-F5344CB8AC3E}">
        <p14:creationId xmlns:p14="http://schemas.microsoft.com/office/powerpoint/2010/main" val="2092080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Data Collection Plan</a:t>
            </a:r>
          </a:p>
        </p:txBody>
      </p:sp>
      <p:graphicFrame>
        <p:nvGraphicFramePr>
          <p:cNvPr id="5" name="Table 4"/>
          <p:cNvGraphicFramePr>
            <a:graphicFrameLocks noGrp="1"/>
          </p:cNvGraphicFramePr>
          <p:nvPr/>
        </p:nvGraphicFramePr>
        <p:xfrm>
          <a:off x="460744" y="1104900"/>
          <a:ext cx="11201399" cy="33909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3141488589"/>
                    </a:ext>
                  </a:extLst>
                </a:gridCol>
                <a:gridCol w="1823234">
                  <a:extLst>
                    <a:ext uri="{9D8B030D-6E8A-4147-A177-3AD203B41FA5}">
                      <a16:colId xmlns:a16="http://schemas.microsoft.com/office/drawing/2014/main" val="1862606077"/>
                    </a:ext>
                  </a:extLst>
                </a:gridCol>
                <a:gridCol w="2646349">
                  <a:extLst>
                    <a:ext uri="{9D8B030D-6E8A-4147-A177-3AD203B41FA5}">
                      <a16:colId xmlns:a16="http://schemas.microsoft.com/office/drawing/2014/main" val="710934591"/>
                    </a:ext>
                  </a:extLst>
                </a:gridCol>
                <a:gridCol w="1702617">
                  <a:extLst>
                    <a:ext uri="{9D8B030D-6E8A-4147-A177-3AD203B41FA5}">
                      <a16:colId xmlns:a16="http://schemas.microsoft.com/office/drawing/2014/main" val="375964601"/>
                    </a:ext>
                  </a:extLst>
                </a:gridCol>
                <a:gridCol w="1447800">
                  <a:extLst>
                    <a:ext uri="{9D8B030D-6E8A-4147-A177-3AD203B41FA5}">
                      <a16:colId xmlns:a16="http://schemas.microsoft.com/office/drawing/2014/main" val="3741195978"/>
                    </a:ext>
                  </a:extLst>
                </a:gridCol>
                <a:gridCol w="1600199">
                  <a:extLst>
                    <a:ext uri="{9D8B030D-6E8A-4147-A177-3AD203B41FA5}">
                      <a16:colId xmlns:a16="http://schemas.microsoft.com/office/drawing/2014/main" val="222354757"/>
                    </a:ext>
                  </a:extLst>
                </a:gridCol>
              </a:tblGrid>
              <a:tr h="1482115">
                <a:tc>
                  <a:txBody>
                    <a:bodyPr/>
                    <a:lstStyle/>
                    <a:p>
                      <a:pPr algn="l" fontAlgn="b"/>
                      <a:r>
                        <a:rPr lang="en-US" sz="1400" u="none" strike="noStrike" dirty="0">
                          <a:effectLst/>
                        </a:rPr>
                        <a:t>    Measure / Metric</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Data Type</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Operational Definition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Stratification / Sampling Factor</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Method of Collection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Owner</a:t>
                      </a:r>
                      <a:endParaRPr lang="en-US" sz="1400" b="1" i="0" u="none" strike="noStrike" dirty="0">
                        <a:solidFill>
                          <a:srgbClr val="FFFFFF"/>
                        </a:solidFill>
                        <a:effectLst/>
                        <a:latin typeface="+mj-lt"/>
                      </a:endParaRPr>
                    </a:p>
                  </a:txBody>
                  <a:tcPr marL="0" marR="0" marT="0" marB="0" anchor="ctr"/>
                </a:tc>
                <a:extLst>
                  <a:ext uri="{0D108BD9-81ED-4DB2-BD59-A6C34878D82A}">
                    <a16:rowId xmlns:a16="http://schemas.microsoft.com/office/drawing/2014/main" val="1788958051"/>
                  </a:ext>
                </a:extLst>
              </a:tr>
              <a:tr h="781479">
                <a:tc>
                  <a:txBody>
                    <a:bodyPr/>
                    <a:lstStyle/>
                    <a:p>
                      <a:pPr algn="l">
                        <a:spcBef>
                          <a:spcPts val="300"/>
                        </a:spcBef>
                        <a:spcAft>
                          <a:spcPts val="300"/>
                        </a:spcAft>
                      </a:pPr>
                      <a:r>
                        <a:rPr lang="en-US" sz="1200" dirty="0">
                          <a:effectLst/>
                          <a:latin typeface="Arial" panose="020B0604020202020204" pitchFamily="34" charset="0"/>
                          <a:ea typeface="Times New Roman" panose="02020603050405020304" pitchFamily="18" charset="0"/>
                        </a:rPr>
                        <a:t>Weighted Defect Removal Efficiency </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l" fontAlgn="b"/>
                      <a:r>
                        <a:rPr lang="en-US" sz="1200" u="none" strike="noStrike" dirty="0">
                          <a:effectLst/>
                        </a:rPr>
                        <a:t>Continuous </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marL="342900" lvl="0" indent="-342900" algn="l">
                        <a:spcBef>
                          <a:spcPts val="300"/>
                        </a:spcBef>
                        <a:spcAft>
                          <a:spcPts val="300"/>
                        </a:spcAft>
                        <a:buFont typeface="Arial" panose="020B0604020202020204" pitchFamily="34" charset="0"/>
                        <a:buChar cha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of weighted Internal defects/Total (weighted internal and weighted external)defects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fontAlgn="b"/>
                      <a:r>
                        <a:rPr lang="en-US" sz="1200" u="none" strike="noStrike" dirty="0">
                          <a:effectLst/>
                        </a:rPr>
                        <a:t> Technology and complexity</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lang="en-US" sz="1200" u="none" strike="noStrike" dirty="0">
                          <a:effectLst/>
                        </a:rPr>
                        <a:t>From PPBR database </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lang="en-US" sz="1200" u="none" strike="noStrike" dirty="0">
                          <a:effectLst/>
                        </a:rPr>
                        <a:t> PM</a:t>
                      </a:r>
                      <a:endParaRPr lang="en-US" sz="12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203303199"/>
                  </a:ext>
                </a:extLst>
              </a:tr>
              <a:tr h="565899">
                <a:tc>
                  <a:txBody>
                    <a:bodyPr/>
                    <a:lstStyle/>
                    <a:p>
                      <a:pPr algn="l">
                        <a:spcBef>
                          <a:spcPts val="300"/>
                        </a:spcBef>
                        <a:spcAft>
                          <a:spcPts val="300"/>
                        </a:spcAft>
                      </a:pPr>
                      <a:r>
                        <a:rPr lang="en-US" sz="1200" dirty="0">
                          <a:effectLst/>
                          <a:latin typeface="Arial" panose="020B0604020202020204" pitchFamily="34" charset="0"/>
                          <a:ea typeface="Times New Roman" panose="02020603050405020304" pitchFamily="18" charset="0"/>
                        </a:rPr>
                        <a:t>Effort Deviation</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73262"/>
                          </a:solidFill>
                          <a:effectLst/>
                          <a:uLnTx/>
                          <a:uFillTx/>
                          <a:latin typeface="Georgia"/>
                          <a:ea typeface="+mn-ea"/>
                          <a:cs typeface="+mn-cs"/>
                        </a:rPr>
                        <a:t>Continuous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tc>
                <a:tc>
                  <a:txBody>
                    <a:bodyPr/>
                    <a:lstStyle/>
                    <a:p>
                      <a:pPr marL="342900" lvl="0" indent="-342900" algn="l">
                        <a:spcBef>
                          <a:spcPts val="300"/>
                        </a:spcBef>
                        <a:spcAft>
                          <a:spcPts val="300"/>
                        </a:spcAft>
                        <a:buFont typeface="Arial" panose="020B0604020202020204" pitchFamily="34" charset="0"/>
                        <a:buChar cha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Planned Effort -Actual Effort/ Planned Effort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fontAlgn="b"/>
                      <a:r>
                        <a:rPr lang="en-US" sz="1200" u="none" strike="noStrike" dirty="0">
                          <a:effectLst/>
                        </a:rPr>
                        <a:t> Technology and complexity</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lang="en-US" sz="1200" u="none" strike="noStrike" dirty="0">
                          <a:effectLst/>
                        </a:rPr>
                        <a:t>From PPBR database </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kumimoji="0" lang="en-US" sz="1200" b="0" i="0" u="none" strike="noStrike" kern="0" cap="none" spc="0" normalizeH="0" baseline="0" noProof="0">
                          <a:ln>
                            <a:noFill/>
                          </a:ln>
                          <a:solidFill>
                            <a:srgbClr val="073262"/>
                          </a:solidFill>
                          <a:effectLst/>
                          <a:uLnTx/>
                          <a:uFillTx/>
                          <a:latin typeface="Georgia"/>
                          <a:ea typeface="+mn-ea"/>
                          <a:cs typeface="+mn-cs"/>
                        </a:rPr>
                        <a:t>PM</a:t>
                      </a:r>
                      <a:endParaRPr lang="en-US" sz="12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283688196"/>
                  </a:ext>
                </a:extLst>
              </a:tr>
              <a:tr h="561407">
                <a:tc>
                  <a:txBody>
                    <a:bodyPr/>
                    <a:lstStyle/>
                    <a:p>
                      <a:pPr algn="l">
                        <a:spcBef>
                          <a:spcPts val="300"/>
                        </a:spcBef>
                        <a:spcAft>
                          <a:spcPts val="300"/>
                        </a:spcAft>
                      </a:pPr>
                      <a:r>
                        <a:rPr lang="en-US" sz="1200">
                          <a:effectLst/>
                          <a:latin typeface="Arial" panose="020B0604020202020204" pitchFamily="34" charset="0"/>
                          <a:ea typeface="Times New Roman" panose="02020603050405020304" pitchFamily="18" charset="0"/>
                        </a:rPr>
                        <a:t>PCS- Process Compliance Score</a:t>
                      </a:r>
                      <a:endParaRPr lang="en-IN"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73262"/>
                          </a:solidFill>
                          <a:effectLst/>
                          <a:uLnTx/>
                          <a:uFillTx/>
                          <a:latin typeface="Georgia"/>
                          <a:ea typeface="+mn-ea"/>
                          <a:cs typeface="+mn-cs"/>
                        </a:rPr>
                        <a:t>Continuous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tc>
                <a:tc>
                  <a:txBody>
                    <a:bodyPr/>
                    <a:lstStyle/>
                    <a:p>
                      <a:pPr algn="l">
                        <a:spcBef>
                          <a:spcPts val="300"/>
                        </a:spcBef>
                        <a:spcAft>
                          <a:spcPts val="300"/>
                        </a:spcAft>
                      </a:pPr>
                      <a:r>
                        <a:rPr lang="en-US" sz="1200" dirty="0">
                          <a:effectLst/>
                          <a:latin typeface="Arial" panose="020B0604020202020204" pitchFamily="34" charset="0"/>
                          <a:ea typeface="Times New Roman" panose="02020603050405020304" pitchFamily="18" charset="0"/>
                        </a:rPr>
                        <a:t>PCS from 0% to 100%</a:t>
                      </a:r>
                      <a:endParaRPr lang="en-IN"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l" fontAlgn="b"/>
                      <a:r>
                        <a:rPr lang="en-US" sz="1200" u="none" strike="noStrike" dirty="0">
                          <a:effectLst/>
                        </a:rPr>
                        <a:t> Technology and complexity</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lang="en-US" sz="1200" u="none" strike="noStrike" dirty="0">
                          <a:effectLst/>
                        </a:rPr>
                        <a:t>From PPBR database </a:t>
                      </a:r>
                      <a:endParaRPr lang="en-US" sz="12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b"/>
                      <a:r>
                        <a:rPr kumimoji="0" lang="en-US" sz="1200" b="0" i="0" u="none" strike="noStrike" kern="0" cap="none" spc="0" normalizeH="0" baseline="0" noProof="0" dirty="0">
                          <a:ln>
                            <a:noFill/>
                          </a:ln>
                          <a:solidFill>
                            <a:srgbClr val="073262"/>
                          </a:solidFill>
                          <a:effectLst/>
                          <a:uLnTx/>
                          <a:uFillTx/>
                          <a:latin typeface="Georgia"/>
                          <a:ea typeface="+mn-ea"/>
                          <a:cs typeface="+mn-cs"/>
                        </a:rPr>
                        <a:t>PM</a:t>
                      </a:r>
                      <a:endParaRPr lang="en-US" sz="12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726497841"/>
                  </a:ext>
                </a:extLst>
              </a:tr>
            </a:tbl>
          </a:graphicData>
        </a:graphic>
      </p:graphicFrame>
      <p:sp>
        <p:nvSpPr>
          <p:cNvPr id="6" name="TextBox 5"/>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spTree>
    <p:extLst>
      <p:ext uri="{BB962C8B-B14F-4D97-AF65-F5344CB8AC3E}">
        <p14:creationId xmlns:p14="http://schemas.microsoft.com/office/powerpoint/2010/main" val="2623955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9673856" cy="533400"/>
          </a:xfrm>
        </p:spPr>
        <p:txBody>
          <a:bodyPr/>
          <a:lstStyle/>
          <a:p>
            <a:r>
              <a:rPr lang="en-US" dirty="0"/>
              <a:t>Quality Framework- Quality Management Plan</a:t>
            </a:r>
          </a:p>
        </p:txBody>
      </p:sp>
      <p:sp>
        <p:nvSpPr>
          <p:cNvPr id="6" name="TextBox 5"/>
          <p:cNvSpPr txBox="1"/>
          <p:nvPr/>
        </p:nvSpPr>
        <p:spPr>
          <a:xfrm>
            <a:off x="736600" y="1047515"/>
            <a:ext cx="3505200" cy="381000"/>
          </a:xfrm>
          <a:prstGeom prst="rect">
            <a:avLst/>
          </a:prstGeom>
          <a:noFill/>
        </p:spPr>
        <p:txBody>
          <a:bodyPr wrap="square" rtlCol="0">
            <a:spAutoFit/>
          </a:bodyPr>
          <a:lstStyle/>
          <a:p>
            <a:r>
              <a:rPr lang="en-US" b="1" dirty="0"/>
              <a:t>Work product review plan</a:t>
            </a:r>
          </a:p>
        </p:txBody>
      </p:sp>
      <p:sp>
        <p:nvSpPr>
          <p:cNvPr id="8" name="TextBox 7">
            <a:extLst>
              <a:ext uri="{FF2B5EF4-FFF2-40B4-BE49-F238E27FC236}">
                <a16:creationId xmlns:a16="http://schemas.microsoft.com/office/drawing/2014/main" id="{1A2A6D66-7549-469D-B24A-25993898B0F7}"/>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4: Set Up Measurement System</a:t>
            </a:r>
          </a:p>
        </p:txBody>
      </p:sp>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70915"/>
            <a:ext cx="8534400" cy="4315427"/>
          </a:xfrm>
          <a:prstGeom prst="rect">
            <a:avLst/>
          </a:prstGeom>
        </p:spPr>
      </p:pic>
    </p:spTree>
    <p:extLst>
      <p:ext uri="{BB962C8B-B14F-4D97-AF65-F5344CB8AC3E}">
        <p14:creationId xmlns:p14="http://schemas.microsoft.com/office/powerpoint/2010/main" val="1131848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9673856" cy="533400"/>
          </a:xfrm>
        </p:spPr>
        <p:txBody>
          <a:bodyPr/>
          <a:lstStyle/>
          <a:p>
            <a:r>
              <a:rPr lang="en-US" dirty="0"/>
              <a:t>Quality Framework- Quality Management Plan</a:t>
            </a:r>
          </a:p>
        </p:txBody>
      </p:sp>
      <p:sp>
        <p:nvSpPr>
          <p:cNvPr id="9" name="TextBox 8"/>
          <p:cNvSpPr txBox="1"/>
          <p:nvPr/>
        </p:nvSpPr>
        <p:spPr>
          <a:xfrm>
            <a:off x="736600" y="1042127"/>
            <a:ext cx="3505200" cy="381000"/>
          </a:xfrm>
          <a:prstGeom prst="rect">
            <a:avLst/>
          </a:prstGeom>
          <a:noFill/>
        </p:spPr>
        <p:txBody>
          <a:bodyPr wrap="square" rtlCol="0">
            <a:spAutoFit/>
          </a:bodyPr>
          <a:lstStyle/>
          <a:p>
            <a:r>
              <a:rPr lang="en-US" b="1" dirty="0"/>
              <a:t>CAR/Defect prevention plan</a:t>
            </a:r>
          </a:p>
        </p:txBody>
      </p:sp>
      <p:sp>
        <p:nvSpPr>
          <p:cNvPr id="8" name="TextBox 7">
            <a:extLst>
              <a:ext uri="{FF2B5EF4-FFF2-40B4-BE49-F238E27FC236}">
                <a16:creationId xmlns:a16="http://schemas.microsoft.com/office/drawing/2014/main" id="{1A2A6D66-7549-469D-B24A-25993898B0F7}"/>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4: Set Up Measurement System</a:t>
            </a:r>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427" y="1436775"/>
            <a:ext cx="5194490" cy="4316325"/>
          </a:xfrm>
          <a:prstGeom prst="rect">
            <a:avLst/>
          </a:prstGeom>
        </p:spPr>
      </p:pic>
    </p:spTree>
    <p:extLst>
      <p:ext uri="{BB962C8B-B14F-4D97-AF65-F5344CB8AC3E}">
        <p14:creationId xmlns:p14="http://schemas.microsoft.com/office/powerpoint/2010/main" val="4105007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9889082" cy="1447800"/>
          </a:xfrm>
        </p:spPr>
        <p:txBody>
          <a:bodyPr/>
          <a:lstStyle/>
          <a:p>
            <a:pPr marL="0" indent="0">
              <a:buNone/>
            </a:pPr>
            <a:r>
              <a:rPr lang="en-US" sz="3200" dirty="0">
                <a:latin typeface="Georgia" panose="02040502050405020303" pitchFamily="18" charset="0"/>
              </a:rPr>
              <a:t>Step 5</a:t>
            </a:r>
            <a:br>
              <a:rPr lang="en-US" sz="3200" dirty="0">
                <a:latin typeface="Georgia" panose="02040502050405020303" pitchFamily="18" charset="0"/>
              </a:rPr>
            </a:br>
            <a:r>
              <a:rPr lang="en-US" sz="3200" dirty="0">
                <a:latin typeface="Georgia" panose="02040502050405020303" pitchFamily="18" charset="0"/>
              </a:rPr>
              <a:t>Setting Up Reporting Structure</a:t>
            </a:r>
          </a:p>
        </p:txBody>
      </p:sp>
    </p:spTree>
    <p:extLst>
      <p:ext uri="{BB962C8B-B14F-4D97-AF65-F5344CB8AC3E}">
        <p14:creationId xmlns:p14="http://schemas.microsoft.com/office/powerpoint/2010/main" val="396241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25457" y="35820"/>
            <a:ext cx="8532283" cy="277812"/>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Live ► Step 5 ► Setting Up Reporting Structure</a:t>
            </a:r>
          </a:p>
        </p:txBody>
      </p:sp>
      <p:sp>
        <p:nvSpPr>
          <p:cNvPr id="6" name="Text Placeholder 2"/>
          <p:cNvSpPr>
            <a:spLocks noGrp="1"/>
          </p:cNvSpPr>
          <p:nvPr>
            <p:ph type="body" sz="quarter" idx="11"/>
          </p:nvPr>
        </p:nvSpPr>
        <p:spPr>
          <a:xfrm>
            <a:off x="228600" y="228600"/>
            <a:ext cx="7235456" cy="533400"/>
          </a:xfrm>
        </p:spPr>
        <p:txBody>
          <a:bodyPr/>
          <a:lstStyle/>
          <a:p>
            <a:r>
              <a:rPr lang="en-US" dirty="0"/>
              <a:t>Client Governance</a:t>
            </a:r>
          </a:p>
        </p:txBody>
      </p:sp>
      <p:sp>
        <p:nvSpPr>
          <p:cNvPr id="7" name="Rectangle 6">
            <a:extLst>
              <a:ext uri="{FF2B5EF4-FFF2-40B4-BE49-F238E27FC236}">
                <a16:creationId xmlns:a16="http://schemas.microsoft.com/office/drawing/2014/main" id="{44545371-706B-4C40-BDAA-B05FB13AEBB4}"/>
              </a:ext>
            </a:extLst>
          </p:cNvPr>
          <p:cNvSpPr/>
          <p:nvPr/>
        </p:nvSpPr>
        <p:spPr>
          <a:xfrm>
            <a:off x="2209800" y="1000104"/>
            <a:ext cx="4323752" cy="1447800"/>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kern="0" dirty="0">
              <a:solidFill>
                <a:prstClr val="white"/>
              </a:solidFill>
              <a:latin typeface="Arial"/>
            </a:endParaRPr>
          </a:p>
        </p:txBody>
      </p:sp>
      <p:sp>
        <p:nvSpPr>
          <p:cNvPr id="8" name="Rectangle 7">
            <a:extLst>
              <a:ext uri="{FF2B5EF4-FFF2-40B4-BE49-F238E27FC236}">
                <a16:creationId xmlns:a16="http://schemas.microsoft.com/office/drawing/2014/main" id="{C25B45B7-A5C5-4775-868B-AEF2BA1967D2}"/>
              </a:ext>
            </a:extLst>
          </p:cNvPr>
          <p:cNvSpPr/>
          <p:nvPr/>
        </p:nvSpPr>
        <p:spPr>
          <a:xfrm>
            <a:off x="274727" y="2043062"/>
            <a:ext cx="1752600" cy="430887"/>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Steering</a:t>
            </a:r>
          </a:p>
          <a:p>
            <a:pPr algn="ctr" defTabSz="912813">
              <a:defRPr/>
            </a:pPr>
            <a:r>
              <a:rPr lang="en-GB" sz="1100" b="1" kern="0" dirty="0">
                <a:solidFill>
                  <a:srgbClr val="414141"/>
                </a:solidFill>
                <a:latin typeface="+mj-lt"/>
                <a:ea typeface="ＭＳ Ｐゴシック"/>
              </a:rPr>
              <a:t>Committee</a:t>
            </a:r>
          </a:p>
        </p:txBody>
      </p:sp>
      <p:sp>
        <p:nvSpPr>
          <p:cNvPr id="9" name="Text Box 47">
            <a:extLst>
              <a:ext uri="{FF2B5EF4-FFF2-40B4-BE49-F238E27FC236}">
                <a16:creationId xmlns:a16="http://schemas.microsoft.com/office/drawing/2014/main" id="{23D93659-CCDD-4AE4-953D-CA352273FE98}"/>
              </a:ext>
            </a:extLst>
          </p:cNvPr>
          <p:cNvSpPr txBox="1">
            <a:spLocks noChangeArrowheads="1"/>
          </p:cNvSpPr>
          <p:nvPr/>
        </p:nvSpPr>
        <p:spPr bwMode="auto">
          <a:xfrm>
            <a:off x="2630479" y="614180"/>
            <a:ext cx="814647" cy="338554"/>
          </a:xfrm>
          <a:prstGeom prst="rect">
            <a:avLst/>
          </a:prstGeom>
          <a:noFill/>
          <a:ln w="9525">
            <a:noFill/>
            <a:miter lim="800000"/>
            <a:headEnd/>
            <a:tailEnd/>
          </a:ln>
        </p:spPr>
        <p:txBody>
          <a:bodyPr wrap="none">
            <a:spAutoFit/>
          </a:bodyPr>
          <a:lstStyle/>
          <a:p>
            <a:pPr>
              <a:defRPr/>
            </a:pPr>
            <a:r>
              <a:rPr lang="en-GB" sz="1600" b="1" kern="0" dirty="0">
                <a:solidFill>
                  <a:srgbClr val="0070C0"/>
                </a:solidFill>
                <a:latin typeface="+mj-lt"/>
                <a:ea typeface="ＭＳ Ｐゴシック"/>
              </a:rPr>
              <a:t>Client</a:t>
            </a:r>
          </a:p>
        </p:txBody>
      </p:sp>
      <p:sp>
        <p:nvSpPr>
          <p:cNvPr id="10" name="Text Box 48">
            <a:extLst>
              <a:ext uri="{FF2B5EF4-FFF2-40B4-BE49-F238E27FC236}">
                <a16:creationId xmlns:a16="http://schemas.microsoft.com/office/drawing/2014/main" id="{8EFCD280-B090-49FB-8EE0-0A5E50EC720C}"/>
              </a:ext>
            </a:extLst>
          </p:cNvPr>
          <p:cNvSpPr txBox="1">
            <a:spLocks noChangeArrowheads="1"/>
          </p:cNvSpPr>
          <p:nvPr/>
        </p:nvSpPr>
        <p:spPr bwMode="auto">
          <a:xfrm>
            <a:off x="4839744" y="626919"/>
            <a:ext cx="1055097" cy="338554"/>
          </a:xfrm>
          <a:prstGeom prst="rect">
            <a:avLst/>
          </a:prstGeom>
          <a:noFill/>
          <a:ln w="9525">
            <a:noFill/>
            <a:miter lim="800000"/>
            <a:headEnd/>
            <a:tailEnd/>
          </a:ln>
        </p:spPr>
        <p:txBody>
          <a:bodyPr wrap="none">
            <a:spAutoFit/>
          </a:bodyPr>
          <a:lstStyle/>
          <a:p>
            <a:pPr>
              <a:defRPr/>
            </a:pPr>
            <a:r>
              <a:rPr lang="en-GB" sz="1600" b="1" kern="0" dirty="0">
                <a:solidFill>
                  <a:srgbClr val="0069AA"/>
                </a:solidFill>
                <a:latin typeface="+mj-lt"/>
                <a:ea typeface="ＭＳ Ｐゴシック"/>
              </a:rPr>
              <a:t>Genpact</a:t>
            </a:r>
          </a:p>
        </p:txBody>
      </p:sp>
      <p:sp>
        <p:nvSpPr>
          <p:cNvPr id="11" name="Rectangle 10">
            <a:extLst>
              <a:ext uri="{FF2B5EF4-FFF2-40B4-BE49-F238E27FC236}">
                <a16:creationId xmlns:a16="http://schemas.microsoft.com/office/drawing/2014/main" id="{F08FA12E-30AF-404E-AD25-FE997FAC4221}"/>
              </a:ext>
            </a:extLst>
          </p:cNvPr>
          <p:cNvSpPr/>
          <p:nvPr/>
        </p:nvSpPr>
        <p:spPr>
          <a:xfrm>
            <a:off x="6574496" y="1000104"/>
            <a:ext cx="5312704" cy="1447800"/>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Quarterly Program &amp; Executive Governance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Provide strategic direction to the partnership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Review performance and relationship overall</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Seek sponsorship for new opportunities /New Projects initiationl</a:t>
            </a:r>
          </a:p>
        </p:txBody>
      </p:sp>
      <p:sp>
        <p:nvSpPr>
          <p:cNvPr id="12" name="Rectangle 32">
            <a:extLst>
              <a:ext uri="{FF2B5EF4-FFF2-40B4-BE49-F238E27FC236}">
                <a16:creationId xmlns:a16="http://schemas.microsoft.com/office/drawing/2014/main" id="{02FA69DA-4A4E-47A6-9B64-F1B83C001F81}"/>
              </a:ext>
            </a:extLst>
          </p:cNvPr>
          <p:cNvSpPr>
            <a:spLocks noChangeArrowheads="1"/>
          </p:cNvSpPr>
          <p:nvPr/>
        </p:nvSpPr>
        <p:spPr bwMode="auto">
          <a:xfrm>
            <a:off x="2271346" y="1069366"/>
            <a:ext cx="2066366"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CXOs </a:t>
            </a:r>
          </a:p>
          <a:p>
            <a:pPr marL="171450" indent="-171450" defTabSz="912813">
              <a:buFont typeface="Arial" panose="020B0604020202020204" pitchFamily="34" charset="0"/>
              <a:buChar char="•"/>
              <a:defRPr/>
            </a:pPr>
            <a:r>
              <a:rPr lang="en-US" sz="1200" kern="0" dirty="0">
                <a:solidFill>
                  <a:srgbClr val="414141"/>
                </a:solidFill>
                <a:ea typeface="ＭＳ Ｐゴシック"/>
              </a:rPr>
              <a:t>Client Functional / </a:t>
            </a:r>
          </a:p>
          <a:p>
            <a:pPr marL="171450" indent="-171450" defTabSz="912813">
              <a:buFont typeface="Arial" panose="020B0604020202020204" pitchFamily="34" charset="0"/>
              <a:buChar char="•"/>
              <a:defRPr/>
            </a:pPr>
            <a:r>
              <a:rPr lang="en-US" sz="1200" kern="0" dirty="0">
                <a:solidFill>
                  <a:srgbClr val="414141"/>
                </a:solidFill>
                <a:ea typeface="ＭＳ Ｐゴシック"/>
              </a:rPr>
              <a:t>Business Leads </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Team**</a:t>
            </a:r>
          </a:p>
        </p:txBody>
      </p:sp>
      <p:sp>
        <p:nvSpPr>
          <p:cNvPr id="13" name="Rectangle 32">
            <a:extLst>
              <a:ext uri="{FF2B5EF4-FFF2-40B4-BE49-F238E27FC236}">
                <a16:creationId xmlns:a16="http://schemas.microsoft.com/office/drawing/2014/main" id="{B87815D9-3660-4496-ADA6-AD64AC08D859}"/>
              </a:ext>
            </a:extLst>
          </p:cNvPr>
          <p:cNvSpPr>
            <a:spLocks noChangeArrowheads="1"/>
          </p:cNvSpPr>
          <p:nvPr/>
        </p:nvSpPr>
        <p:spPr bwMode="auto">
          <a:xfrm>
            <a:off x="4412533" y="1069366"/>
            <a:ext cx="2066367"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COO </a:t>
            </a:r>
          </a:p>
          <a:p>
            <a:pPr marL="171450" indent="-171450" defTabSz="912813">
              <a:buFont typeface="Arial" panose="020B0604020202020204" pitchFamily="34" charset="0"/>
              <a:buChar char="•"/>
              <a:defRPr/>
            </a:pPr>
            <a:r>
              <a:rPr lang="en-US" sz="1200" kern="0" dirty="0">
                <a:solidFill>
                  <a:srgbClr val="414141"/>
                </a:solidFill>
                <a:ea typeface="ＭＳ Ｐゴシック"/>
              </a:rPr>
              <a:t>Sr. GOL</a:t>
            </a:r>
          </a:p>
          <a:p>
            <a:pPr marL="171450" indent="-171450" defTabSz="912813">
              <a:buFont typeface="Arial" panose="020B0604020202020204" pitchFamily="34" charset="0"/>
              <a:buChar char="•"/>
              <a:defRPr/>
            </a:pPr>
            <a:r>
              <a:rPr lang="en-US" sz="1200" kern="0" dirty="0">
                <a:solidFill>
                  <a:srgbClr val="414141"/>
                </a:solidFill>
                <a:ea typeface="ＭＳ Ｐゴシック"/>
              </a:rPr>
              <a:t>GOL</a:t>
            </a:r>
          </a:p>
          <a:p>
            <a:pPr marL="171450" indent="-171450" defTabSz="912813">
              <a:buFont typeface="Arial" panose="020B0604020202020204" pitchFamily="34" charset="0"/>
              <a:buChar char="•"/>
              <a:defRPr/>
            </a:pPr>
            <a:r>
              <a:rPr lang="en-US" sz="1200" kern="0" dirty="0">
                <a:solidFill>
                  <a:srgbClr val="414141"/>
                </a:solidFill>
                <a:ea typeface="ＭＳ Ｐゴシック"/>
              </a:rPr>
              <a:t>SDL </a:t>
            </a:r>
          </a:p>
          <a:p>
            <a:pPr marL="171450" indent="-171450" defTabSz="912813">
              <a:buFont typeface="Arial" panose="020B0604020202020204" pitchFamily="34" charset="0"/>
              <a:buChar char="•"/>
              <a:defRPr/>
            </a:pPr>
            <a:r>
              <a:rPr lang="en-US" sz="1200" kern="0" dirty="0">
                <a:solidFill>
                  <a:srgbClr val="414141"/>
                </a:solidFill>
                <a:ea typeface="ＭＳ Ｐゴシック"/>
              </a:rPr>
              <a:t>GRM / Client Partner</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MBB**</a:t>
            </a:r>
          </a:p>
        </p:txBody>
      </p:sp>
      <p:sp>
        <p:nvSpPr>
          <p:cNvPr id="14" name="Rectangle 13">
            <a:extLst>
              <a:ext uri="{FF2B5EF4-FFF2-40B4-BE49-F238E27FC236}">
                <a16:creationId xmlns:a16="http://schemas.microsoft.com/office/drawing/2014/main" id="{3BD7466A-3205-4C5D-AE03-6F00E590C90D}"/>
              </a:ext>
            </a:extLst>
          </p:cNvPr>
          <p:cNvSpPr/>
          <p:nvPr/>
        </p:nvSpPr>
        <p:spPr>
          <a:xfrm>
            <a:off x="2209800" y="4224315"/>
            <a:ext cx="4323752" cy="925019"/>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sz="1200" kern="0" dirty="0">
              <a:solidFill>
                <a:prstClr val="white"/>
              </a:solidFill>
            </a:endParaRPr>
          </a:p>
        </p:txBody>
      </p:sp>
      <p:sp>
        <p:nvSpPr>
          <p:cNvPr id="15" name="Rectangle 14">
            <a:extLst>
              <a:ext uri="{FF2B5EF4-FFF2-40B4-BE49-F238E27FC236}">
                <a16:creationId xmlns:a16="http://schemas.microsoft.com/office/drawing/2014/main" id="{E0FEFD39-07B0-46D6-B9AB-9FBAB1133C5B}"/>
              </a:ext>
            </a:extLst>
          </p:cNvPr>
          <p:cNvSpPr/>
          <p:nvPr/>
        </p:nvSpPr>
        <p:spPr>
          <a:xfrm>
            <a:off x="736868" y="4719215"/>
            <a:ext cx="884453" cy="600164"/>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Process Owner Connect</a:t>
            </a:r>
          </a:p>
        </p:txBody>
      </p:sp>
      <p:sp>
        <p:nvSpPr>
          <p:cNvPr id="16" name="Rectangle 15">
            <a:extLst>
              <a:ext uri="{FF2B5EF4-FFF2-40B4-BE49-F238E27FC236}">
                <a16:creationId xmlns:a16="http://schemas.microsoft.com/office/drawing/2014/main" id="{D96B05B7-F728-4112-B3FC-7D0B5841D289}"/>
              </a:ext>
            </a:extLst>
          </p:cNvPr>
          <p:cNvSpPr/>
          <p:nvPr/>
        </p:nvSpPr>
        <p:spPr>
          <a:xfrm>
            <a:off x="6574496" y="4224315"/>
            <a:ext cx="5312704" cy="925019"/>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Daily/Weekly </a:t>
            </a:r>
            <a:r>
              <a:rPr lang="en-US" sz="1100" kern="0" dirty="0">
                <a:solidFill>
                  <a:prstClr val="white"/>
                </a:solidFill>
                <a:latin typeface="+mj-lt"/>
                <a:ea typeface="ＭＳ Ｐゴシック"/>
              </a:rPr>
              <a:t>(based on account needs)</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Daily operational management</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Identify and resolve key process issues</a:t>
            </a:r>
          </a:p>
        </p:txBody>
      </p:sp>
      <p:sp>
        <p:nvSpPr>
          <p:cNvPr id="17" name="Rectangle 38">
            <a:extLst>
              <a:ext uri="{FF2B5EF4-FFF2-40B4-BE49-F238E27FC236}">
                <a16:creationId xmlns:a16="http://schemas.microsoft.com/office/drawing/2014/main" id="{CD24098B-34F1-4A6C-81B9-AE2DC3ABC790}"/>
              </a:ext>
            </a:extLst>
          </p:cNvPr>
          <p:cNvSpPr>
            <a:spLocks noChangeArrowheads="1"/>
          </p:cNvSpPr>
          <p:nvPr/>
        </p:nvSpPr>
        <p:spPr bwMode="auto">
          <a:xfrm>
            <a:off x="2326339" y="4339740"/>
            <a:ext cx="3998261" cy="269654"/>
          </a:xfrm>
          <a:prstGeom prst="rect">
            <a:avLst/>
          </a:prstGeom>
          <a:solidFill>
            <a:srgbClr val="FFFFFF">
              <a:lumMod val="95000"/>
            </a:srgbClr>
          </a:solidFill>
          <a:ln w="9525" algn="ctr">
            <a:noFill/>
            <a:miter lim="800000"/>
            <a:headEnd/>
            <a:tailEnd/>
          </a:ln>
        </p:spPr>
        <p:txBody>
          <a:bodyPr wrap="none" lIns="91402" tIns="45701" rIns="91402" bIns="45701" anchor="ctr"/>
          <a:lstStyle/>
          <a:p>
            <a:pPr algn="ctr" defTabSz="912813">
              <a:defRPr/>
            </a:pPr>
            <a:r>
              <a:rPr lang="en-GB" sz="1200" kern="0" dirty="0">
                <a:solidFill>
                  <a:srgbClr val="414141"/>
                </a:solidFill>
                <a:ea typeface="ＭＳ Ｐゴシック"/>
              </a:rPr>
              <a:t>Process Managers (client)</a:t>
            </a:r>
          </a:p>
        </p:txBody>
      </p:sp>
      <p:sp>
        <p:nvSpPr>
          <p:cNvPr id="18" name="Rectangle 32">
            <a:extLst>
              <a:ext uri="{FF2B5EF4-FFF2-40B4-BE49-F238E27FC236}">
                <a16:creationId xmlns:a16="http://schemas.microsoft.com/office/drawing/2014/main" id="{D6264556-0060-44DD-A49D-02C8B5C0E685}"/>
              </a:ext>
            </a:extLst>
          </p:cNvPr>
          <p:cNvSpPr>
            <a:spLocks noChangeArrowheads="1"/>
          </p:cNvSpPr>
          <p:nvPr/>
        </p:nvSpPr>
        <p:spPr bwMode="auto">
          <a:xfrm>
            <a:off x="2326339" y="4719215"/>
            <a:ext cx="3998261" cy="268325"/>
          </a:xfrm>
          <a:prstGeom prst="rect">
            <a:avLst/>
          </a:prstGeom>
          <a:solidFill>
            <a:srgbClr val="FFFFFF">
              <a:lumMod val="95000"/>
            </a:srgbClr>
          </a:solidFill>
          <a:ln w="9525" algn="ctr">
            <a:noFill/>
            <a:miter lim="800000"/>
            <a:headEnd/>
            <a:tailEnd/>
          </a:ln>
        </p:spPr>
        <p:txBody>
          <a:bodyPr wrap="none" lIns="91402" tIns="45701" rIns="91402" bIns="45701" anchor="ctr"/>
          <a:lstStyle/>
          <a:p>
            <a:pPr algn="ctr" defTabSz="912813">
              <a:defRPr/>
            </a:pPr>
            <a:r>
              <a:rPr lang="en-GB" sz="1200" kern="0" dirty="0">
                <a:solidFill>
                  <a:srgbClr val="414141"/>
                </a:solidFill>
                <a:ea typeface="ＭＳ Ｐゴシック"/>
              </a:rPr>
              <a:t>Process Manager (Genpact)</a:t>
            </a:r>
          </a:p>
        </p:txBody>
      </p:sp>
      <p:sp>
        <p:nvSpPr>
          <p:cNvPr id="19" name="Rectangle 30">
            <a:extLst>
              <a:ext uri="{FF2B5EF4-FFF2-40B4-BE49-F238E27FC236}">
                <a16:creationId xmlns:a16="http://schemas.microsoft.com/office/drawing/2014/main" id="{3A968371-6F76-47DB-979A-5C8100C90319}"/>
              </a:ext>
            </a:extLst>
          </p:cNvPr>
          <p:cNvSpPr>
            <a:spLocks noChangeArrowheads="1"/>
          </p:cNvSpPr>
          <p:nvPr/>
        </p:nvSpPr>
        <p:spPr bwMode="auto">
          <a:xfrm>
            <a:off x="1977190" y="949333"/>
            <a:ext cx="9986210" cy="1547877"/>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20" name="Rectangle 30">
            <a:extLst>
              <a:ext uri="{FF2B5EF4-FFF2-40B4-BE49-F238E27FC236}">
                <a16:creationId xmlns:a16="http://schemas.microsoft.com/office/drawing/2014/main" id="{B4ED0A24-133B-4B08-B704-1C07AAA441F9}"/>
              </a:ext>
            </a:extLst>
          </p:cNvPr>
          <p:cNvSpPr>
            <a:spLocks noChangeArrowheads="1"/>
          </p:cNvSpPr>
          <p:nvPr/>
        </p:nvSpPr>
        <p:spPr bwMode="auto">
          <a:xfrm>
            <a:off x="1977190" y="4186993"/>
            <a:ext cx="9986210" cy="1008510"/>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grpSp>
        <p:nvGrpSpPr>
          <p:cNvPr id="21" name="Group 90">
            <a:extLst>
              <a:ext uri="{FF2B5EF4-FFF2-40B4-BE49-F238E27FC236}">
                <a16:creationId xmlns:a16="http://schemas.microsoft.com/office/drawing/2014/main" id="{55C6C8C5-2FA8-402A-B537-CDEEA73EE9C1}"/>
              </a:ext>
            </a:extLst>
          </p:cNvPr>
          <p:cNvGrpSpPr>
            <a:grpSpLocks noChangeAspect="1"/>
          </p:cNvGrpSpPr>
          <p:nvPr/>
        </p:nvGrpSpPr>
        <p:grpSpPr bwMode="auto">
          <a:xfrm>
            <a:off x="932579" y="4204045"/>
            <a:ext cx="512092" cy="498170"/>
            <a:chOff x="196" y="2168"/>
            <a:chExt cx="492" cy="507"/>
          </a:xfrm>
        </p:grpSpPr>
        <p:sp>
          <p:nvSpPr>
            <p:cNvPr id="22" name="AutoShape 89">
              <a:extLst>
                <a:ext uri="{FF2B5EF4-FFF2-40B4-BE49-F238E27FC236}">
                  <a16:creationId xmlns:a16="http://schemas.microsoft.com/office/drawing/2014/main" id="{F0BDBD46-DADD-4457-A23F-D292174DF13C}"/>
                </a:ext>
              </a:extLst>
            </p:cNvPr>
            <p:cNvSpPr>
              <a:spLocks noChangeAspect="1" noChangeArrowheads="1" noTextEdit="1"/>
            </p:cNvSpPr>
            <p:nvPr/>
          </p:nvSpPr>
          <p:spPr bwMode="auto">
            <a:xfrm>
              <a:off x="196" y="2168"/>
              <a:ext cx="492"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a:endParaRPr>
            </a:p>
          </p:txBody>
        </p:sp>
        <p:sp>
          <p:nvSpPr>
            <p:cNvPr id="23" name="Freeform 91">
              <a:extLst>
                <a:ext uri="{FF2B5EF4-FFF2-40B4-BE49-F238E27FC236}">
                  <a16:creationId xmlns:a16="http://schemas.microsoft.com/office/drawing/2014/main" id="{28E1954F-8ADD-4DB5-B4D0-D287BF3E7821}"/>
                </a:ext>
              </a:extLst>
            </p:cNvPr>
            <p:cNvSpPr>
              <a:spLocks noEditPoints="1"/>
            </p:cNvSpPr>
            <p:nvPr/>
          </p:nvSpPr>
          <p:spPr bwMode="auto">
            <a:xfrm>
              <a:off x="196" y="2168"/>
              <a:ext cx="492" cy="509"/>
            </a:xfrm>
            <a:custGeom>
              <a:avLst/>
              <a:gdLst>
                <a:gd name="T0" fmla="*/ 122 w 312"/>
                <a:gd name="T1" fmla="*/ 36 h 322"/>
                <a:gd name="T2" fmla="*/ 195 w 312"/>
                <a:gd name="T3" fmla="*/ 36 h 322"/>
                <a:gd name="T4" fmla="*/ 244 w 312"/>
                <a:gd name="T5" fmla="*/ 34 h 322"/>
                <a:gd name="T6" fmla="*/ 244 w 312"/>
                <a:gd name="T7" fmla="*/ 93 h 322"/>
                <a:gd name="T8" fmla="*/ 244 w 312"/>
                <a:gd name="T9" fmla="*/ 34 h 322"/>
                <a:gd name="T10" fmla="*/ 104 w 312"/>
                <a:gd name="T11" fmla="*/ 192 h 322"/>
                <a:gd name="T12" fmla="*/ 110 w 312"/>
                <a:gd name="T13" fmla="*/ 300 h 322"/>
                <a:gd name="T14" fmla="*/ 77 w 312"/>
                <a:gd name="T15" fmla="*/ 209 h 322"/>
                <a:gd name="T16" fmla="*/ 60 w 312"/>
                <a:gd name="T17" fmla="*/ 300 h 322"/>
                <a:gd name="T18" fmla="*/ 37 w 312"/>
                <a:gd name="T19" fmla="*/ 193 h 322"/>
                <a:gd name="T20" fmla="*/ 11 w 312"/>
                <a:gd name="T21" fmla="*/ 184 h 322"/>
                <a:gd name="T22" fmla="*/ 34 w 312"/>
                <a:gd name="T23" fmla="*/ 99 h 322"/>
                <a:gd name="T24" fmla="*/ 73 w 312"/>
                <a:gd name="T25" fmla="*/ 122 h 322"/>
                <a:gd name="T26" fmla="*/ 107 w 312"/>
                <a:gd name="T27" fmla="*/ 99 h 322"/>
                <a:gd name="T28" fmla="*/ 152 w 312"/>
                <a:gd name="T29" fmla="*/ 82 h 322"/>
                <a:gd name="T30" fmla="*/ 153 w 312"/>
                <a:gd name="T31" fmla="*/ 95 h 322"/>
                <a:gd name="T32" fmla="*/ 158 w 312"/>
                <a:gd name="T33" fmla="*/ 166 h 322"/>
                <a:gd name="T34" fmla="*/ 158 w 312"/>
                <a:gd name="T35" fmla="*/ 167 h 322"/>
                <a:gd name="T36" fmla="*/ 159 w 312"/>
                <a:gd name="T37" fmla="*/ 166 h 322"/>
                <a:gd name="T38" fmla="*/ 163 w 312"/>
                <a:gd name="T39" fmla="*/ 95 h 322"/>
                <a:gd name="T40" fmla="*/ 164 w 312"/>
                <a:gd name="T41" fmla="*/ 82 h 322"/>
                <a:gd name="T42" fmla="*/ 208 w 312"/>
                <a:gd name="T43" fmla="*/ 99 h 322"/>
                <a:gd name="T44" fmla="*/ 245 w 312"/>
                <a:gd name="T45" fmla="*/ 122 h 322"/>
                <a:gd name="T46" fmla="*/ 280 w 312"/>
                <a:gd name="T47" fmla="*/ 99 h 322"/>
                <a:gd name="T48" fmla="*/ 299 w 312"/>
                <a:gd name="T49" fmla="*/ 180 h 322"/>
                <a:gd name="T50" fmla="*/ 276 w 312"/>
                <a:gd name="T51" fmla="*/ 192 h 322"/>
                <a:gd name="T52" fmla="*/ 282 w 312"/>
                <a:gd name="T53" fmla="*/ 300 h 322"/>
                <a:gd name="T54" fmla="*/ 249 w 312"/>
                <a:gd name="T55" fmla="*/ 209 h 322"/>
                <a:gd name="T56" fmla="*/ 232 w 312"/>
                <a:gd name="T57" fmla="*/ 300 h 322"/>
                <a:gd name="T58" fmla="*/ 210 w 312"/>
                <a:gd name="T59" fmla="*/ 193 h 322"/>
                <a:gd name="T60" fmla="*/ 198 w 312"/>
                <a:gd name="T61" fmla="*/ 194 h 322"/>
                <a:gd name="T62" fmla="*/ 172 w 312"/>
                <a:gd name="T63" fmla="*/ 322 h 322"/>
                <a:gd name="T64" fmla="*/ 151 w 312"/>
                <a:gd name="T65" fmla="*/ 213 h 322"/>
                <a:gd name="T66" fmla="*/ 112 w 312"/>
                <a:gd name="T67" fmla="*/ 322 h 322"/>
                <a:gd name="T68" fmla="*/ 104 w 312"/>
                <a:gd name="T69" fmla="*/ 183 h 322"/>
                <a:gd name="T70" fmla="*/ 43 w 312"/>
                <a:gd name="T71" fmla="*/ 64 h 322"/>
                <a:gd name="T72" fmla="*/ 102 w 312"/>
                <a:gd name="T73" fmla="*/ 6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322">
                  <a:moveTo>
                    <a:pt x="159" y="0"/>
                  </a:moveTo>
                  <a:cubicBezTo>
                    <a:pt x="139" y="0"/>
                    <a:pt x="122" y="16"/>
                    <a:pt x="122" y="36"/>
                  </a:cubicBezTo>
                  <a:cubicBezTo>
                    <a:pt x="122" y="56"/>
                    <a:pt x="139" y="73"/>
                    <a:pt x="159" y="73"/>
                  </a:cubicBezTo>
                  <a:cubicBezTo>
                    <a:pt x="179" y="73"/>
                    <a:pt x="195" y="56"/>
                    <a:pt x="195" y="36"/>
                  </a:cubicBezTo>
                  <a:cubicBezTo>
                    <a:pt x="195" y="16"/>
                    <a:pt x="179" y="0"/>
                    <a:pt x="159" y="0"/>
                  </a:cubicBezTo>
                  <a:close/>
                  <a:moveTo>
                    <a:pt x="244" y="34"/>
                  </a:moveTo>
                  <a:cubicBezTo>
                    <a:pt x="228" y="34"/>
                    <a:pt x="215" y="47"/>
                    <a:pt x="215" y="64"/>
                  </a:cubicBezTo>
                  <a:cubicBezTo>
                    <a:pt x="215" y="80"/>
                    <a:pt x="228" y="93"/>
                    <a:pt x="244" y="93"/>
                  </a:cubicBezTo>
                  <a:cubicBezTo>
                    <a:pt x="261" y="93"/>
                    <a:pt x="274" y="80"/>
                    <a:pt x="274" y="64"/>
                  </a:cubicBezTo>
                  <a:cubicBezTo>
                    <a:pt x="274" y="47"/>
                    <a:pt x="261" y="34"/>
                    <a:pt x="244" y="34"/>
                  </a:cubicBezTo>
                  <a:close/>
                  <a:moveTo>
                    <a:pt x="104" y="183"/>
                  </a:moveTo>
                  <a:cubicBezTo>
                    <a:pt x="104" y="192"/>
                    <a:pt x="104" y="192"/>
                    <a:pt x="104" y="192"/>
                  </a:cubicBezTo>
                  <a:cubicBezTo>
                    <a:pt x="104" y="193"/>
                    <a:pt x="104" y="193"/>
                    <a:pt x="104" y="193"/>
                  </a:cubicBezTo>
                  <a:cubicBezTo>
                    <a:pt x="110" y="300"/>
                    <a:pt x="110" y="300"/>
                    <a:pt x="110" y="300"/>
                  </a:cubicBezTo>
                  <a:cubicBezTo>
                    <a:pt x="82" y="300"/>
                    <a:pt x="82" y="300"/>
                    <a:pt x="82" y="300"/>
                  </a:cubicBezTo>
                  <a:cubicBezTo>
                    <a:pt x="77" y="209"/>
                    <a:pt x="77" y="209"/>
                    <a:pt x="77" y="209"/>
                  </a:cubicBezTo>
                  <a:cubicBezTo>
                    <a:pt x="65" y="209"/>
                    <a:pt x="65" y="209"/>
                    <a:pt x="65" y="209"/>
                  </a:cubicBezTo>
                  <a:cubicBezTo>
                    <a:pt x="60" y="300"/>
                    <a:pt x="60" y="300"/>
                    <a:pt x="60" y="300"/>
                  </a:cubicBezTo>
                  <a:cubicBezTo>
                    <a:pt x="33" y="300"/>
                    <a:pt x="33" y="300"/>
                    <a:pt x="33" y="300"/>
                  </a:cubicBezTo>
                  <a:cubicBezTo>
                    <a:pt x="37" y="193"/>
                    <a:pt x="37" y="193"/>
                    <a:pt x="37" y="193"/>
                  </a:cubicBezTo>
                  <a:cubicBezTo>
                    <a:pt x="35" y="150"/>
                    <a:pt x="35" y="150"/>
                    <a:pt x="35" y="150"/>
                  </a:cubicBezTo>
                  <a:cubicBezTo>
                    <a:pt x="11" y="184"/>
                    <a:pt x="11" y="184"/>
                    <a:pt x="11" y="184"/>
                  </a:cubicBezTo>
                  <a:cubicBezTo>
                    <a:pt x="0" y="174"/>
                    <a:pt x="0" y="174"/>
                    <a:pt x="0" y="174"/>
                  </a:cubicBezTo>
                  <a:cubicBezTo>
                    <a:pt x="34" y="99"/>
                    <a:pt x="34" y="99"/>
                    <a:pt x="34" y="99"/>
                  </a:cubicBezTo>
                  <a:cubicBezTo>
                    <a:pt x="54" y="99"/>
                    <a:pt x="54" y="99"/>
                    <a:pt x="54" y="99"/>
                  </a:cubicBezTo>
                  <a:cubicBezTo>
                    <a:pt x="73" y="122"/>
                    <a:pt x="73" y="122"/>
                    <a:pt x="73" y="122"/>
                  </a:cubicBezTo>
                  <a:cubicBezTo>
                    <a:pt x="91" y="99"/>
                    <a:pt x="91" y="99"/>
                    <a:pt x="91" y="99"/>
                  </a:cubicBezTo>
                  <a:cubicBezTo>
                    <a:pt x="107" y="99"/>
                    <a:pt x="107" y="99"/>
                    <a:pt x="107" y="99"/>
                  </a:cubicBezTo>
                  <a:cubicBezTo>
                    <a:pt x="114" y="82"/>
                    <a:pt x="114" y="82"/>
                    <a:pt x="114" y="82"/>
                  </a:cubicBezTo>
                  <a:cubicBezTo>
                    <a:pt x="152" y="82"/>
                    <a:pt x="152" y="82"/>
                    <a:pt x="152" y="82"/>
                  </a:cubicBezTo>
                  <a:cubicBezTo>
                    <a:pt x="149" y="87"/>
                    <a:pt x="149" y="87"/>
                    <a:pt x="149" y="87"/>
                  </a:cubicBezTo>
                  <a:cubicBezTo>
                    <a:pt x="153" y="95"/>
                    <a:pt x="153" y="95"/>
                    <a:pt x="153" y="95"/>
                  </a:cubicBezTo>
                  <a:cubicBezTo>
                    <a:pt x="145" y="153"/>
                    <a:pt x="145" y="153"/>
                    <a:pt x="145" y="153"/>
                  </a:cubicBezTo>
                  <a:cubicBezTo>
                    <a:pt x="158" y="166"/>
                    <a:pt x="158" y="166"/>
                    <a:pt x="158" y="166"/>
                  </a:cubicBezTo>
                  <a:cubicBezTo>
                    <a:pt x="158" y="167"/>
                    <a:pt x="158" y="167"/>
                    <a:pt x="158" y="167"/>
                  </a:cubicBezTo>
                  <a:cubicBezTo>
                    <a:pt x="158" y="167"/>
                    <a:pt x="158" y="167"/>
                    <a:pt x="158" y="167"/>
                  </a:cubicBezTo>
                  <a:cubicBezTo>
                    <a:pt x="159" y="167"/>
                    <a:pt x="159" y="167"/>
                    <a:pt x="159" y="167"/>
                  </a:cubicBezTo>
                  <a:cubicBezTo>
                    <a:pt x="159" y="166"/>
                    <a:pt x="159" y="166"/>
                    <a:pt x="159" y="166"/>
                  </a:cubicBezTo>
                  <a:cubicBezTo>
                    <a:pt x="172" y="153"/>
                    <a:pt x="172" y="153"/>
                    <a:pt x="172" y="153"/>
                  </a:cubicBezTo>
                  <a:cubicBezTo>
                    <a:pt x="163" y="95"/>
                    <a:pt x="163" y="95"/>
                    <a:pt x="163" y="95"/>
                  </a:cubicBezTo>
                  <a:cubicBezTo>
                    <a:pt x="167" y="87"/>
                    <a:pt x="167" y="87"/>
                    <a:pt x="167" y="87"/>
                  </a:cubicBezTo>
                  <a:cubicBezTo>
                    <a:pt x="164" y="82"/>
                    <a:pt x="164" y="82"/>
                    <a:pt x="164" y="82"/>
                  </a:cubicBezTo>
                  <a:cubicBezTo>
                    <a:pt x="203" y="82"/>
                    <a:pt x="203" y="82"/>
                    <a:pt x="203" y="82"/>
                  </a:cubicBezTo>
                  <a:cubicBezTo>
                    <a:pt x="208" y="99"/>
                    <a:pt x="208" y="99"/>
                    <a:pt x="208" y="99"/>
                  </a:cubicBezTo>
                  <a:cubicBezTo>
                    <a:pt x="226" y="99"/>
                    <a:pt x="226" y="99"/>
                    <a:pt x="226" y="99"/>
                  </a:cubicBezTo>
                  <a:cubicBezTo>
                    <a:pt x="245" y="122"/>
                    <a:pt x="245" y="122"/>
                    <a:pt x="245" y="122"/>
                  </a:cubicBezTo>
                  <a:cubicBezTo>
                    <a:pt x="263" y="99"/>
                    <a:pt x="263" y="99"/>
                    <a:pt x="263" y="99"/>
                  </a:cubicBezTo>
                  <a:cubicBezTo>
                    <a:pt x="280" y="99"/>
                    <a:pt x="280" y="99"/>
                    <a:pt x="280" y="99"/>
                  </a:cubicBezTo>
                  <a:cubicBezTo>
                    <a:pt x="312" y="169"/>
                    <a:pt x="312" y="169"/>
                    <a:pt x="312" y="169"/>
                  </a:cubicBezTo>
                  <a:cubicBezTo>
                    <a:pt x="299" y="180"/>
                    <a:pt x="299" y="180"/>
                    <a:pt x="299" y="180"/>
                  </a:cubicBezTo>
                  <a:cubicBezTo>
                    <a:pt x="278" y="144"/>
                    <a:pt x="278" y="144"/>
                    <a:pt x="278" y="144"/>
                  </a:cubicBezTo>
                  <a:cubicBezTo>
                    <a:pt x="276" y="192"/>
                    <a:pt x="276" y="192"/>
                    <a:pt x="276" y="192"/>
                  </a:cubicBezTo>
                  <a:cubicBezTo>
                    <a:pt x="276" y="193"/>
                    <a:pt x="276" y="193"/>
                    <a:pt x="276" y="193"/>
                  </a:cubicBezTo>
                  <a:cubicBezTo>
                    <a:pt x="282" y="300"/>
                    <a:pt x="282" y="300"/>
                    <a:pt x="282" y="300"/>
                  </a:cubicBezTo>
                  <a:cubicBezTo>
                    <a:pt x="254" y="300"/>
                    <a:pt x="254" y="300"/>
                    <a:pt x="254" y="300"/>
                  </a:cubicBezTo>
                  <a:cubicBezTo>
                    <a:pt x="249" y="209"/>
                    <a:pt x="249" y="209"/>
                    <a:pt x="249" y="209"/>
                  </a:cubicBezTo>
                  <a:cubicBezTo>
                    <a:pt x="237" y="209"/>
                    <a:pt x="237" y="209"/>
                    <a:pt x="237" y="209"/>
                  </a:cubicBezTo>
                  <a:cubicBezTo>
                    <a:pt x="232" y="300"/>
                    <a:pt x="232" y="300"/>
                    <a:pt x="232" y="300"/>
                  </a:cubicBezTo>
                  <a:cubicBezTo>
                    <a:pt x="205" y="300"/>
                    <a:pt x="205" y="300"/>
                    <a:pt x="205" y="300"/>
                  </a:cubicBezTo>
                  <a:cubicBezTo>
                    <a:pt x="210" y="193"/>
                    <a:pt x="210" y="193"/>
                    <a:pt x="210" y="193"/>
                  </a:cubicBezTo>
                  <a:cubicBezTo>
                    <a:pt x="209" y="185"/>
                    <a:pt x="209" y="185"/>
                    <a:pt x="209" y="185"/>
                  </a:cubicBezTo>
                  <a:cubicBezTo>
                    <a:pt x="198" y="194"/>
                    <a:pt x="198" y="194"/>
                    <a:pt x="198" y="194"/>
                  </a:cubicBezTo>
                  <a:cubicBezTo>
                    <a:pt x="203" y="322"/>
                    <a:pt x="203" y="322"/>
                    <a:pt x="203" y="322"/>
                  </a:cubicBezTo>
                  <a:cubicBezTo>
                    <a:pt x="172" y="322"/>
                    <a:pt x="172" y="322"/>
                    <a:pt x="172" y="322"/>
                  </a:cubicBezTo>
                  <a:cubicBezTo>
                    <a:pt x="165" y="213"/>
                    <a:pt x="165" y="213"/>
                    <a:pt x="165" y="213"/>
                  </a:cubicBezTo>
                  <a:cubicBezTo>
                    <a:pt x="151" y="213"/>
                    <a:pt x="151" y="213"/>
                    <a:pt x="151" y="213"/>
                  </a:cubicBezTo>
                  <a:cubicBezTo>
                    <a:pt x="145" y="322"/>
                    <a:pt x="145" y="322"/>
                    <a:pt x="145" y="322"/>
                  </a:cubicBezTo>
                  <a:cubicBezTo>
                    <a:pt x="112" y="322"/>
                    <a:pt x="112" y="322"/>
                    <a:pt x="112" y="322"/>
                  </a:cubicBezTo>
                  <a:cubicBezTo>
                    <a:pt x="119" y="194"/>
                    <a:pt x="119" y="194"/>
                    <a:pt x="119" y="194"/>
                  </a:cubicBezTo>
                  <a:cubicBezTo>
                    <a:pt x="104" y="183"/>
                    <a:pt x="104" y="183"/>
                    <a:pt x="104" y="183"/>
                  </a:cubicBezTo>
                  <a:close/>
                  <a:moveTo>
                    <a:pt x="72" y="34"/>
                  </a:moveTo>
                  <a:cubicBezTo>
                    <a:pt x="56" y="34"/>
                    <a:pt x="43" y="47"/>
                    <a:pt x="43" y="64"/>
                  </a:cubicBezTo>
                  <a:cubicBezTo>
                    <a:pt x="43" y="80"/>
                    <a:pt x="56" y="93"/>
                    <a:pt x="72" y="93"/>
                  </a:cubicBezTo>
                  <a:cubicBezTo>
                    <a:pt x="88" y="93"/>
                    <a:pt x="102" y="80"/>
                    <a:pt x="102" y="64"/>
                  </a:cubicBezTo>
                  <a:cubicBezTo>
                    <a:pt x="102" y="47"/>
                    <a:pt x="88" y="34"/>
                    <a:pt x="72" y="34"/>
                  </a:cubicBezTo>
                  <a:close/>
                </a:path>
              </a:pathLst>
            </a:custGeom>
            <a:solidFill>
              <a:srgbClr val="1AA2D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a:endParaRPr>
            </a:p>
          </p:txBody>
        </p:sp>
      </p:grpSp>
      <p:sp>
        <p:nvSpPr>
          <p:cNvPr id="24" name="Rectangle 23">
            <a:extLst>
              <a:ext uri="{FF2B5EF4-FFF2-40B4-BE49-F238E27FC236}">
                <a16:creationId xmlns:a16="http://schemas.microsoft.com/office/drawing/2014/main" id="{0DB63342-2FFA-4657-8A2D-39C2279F5AE5}"/>
              </a:ext>
            </a:extLst>
          </p:cNvPr>
          <p:cNvSpPr/>
          <p:nvPr/>
        </p:nvSpPr>
        <p:spPr>
          <a:xfrm>
            <a:off x="2209800" y="2590332"/>
            <a:ext cx="4323752" cy="1447800"/>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kern="0" dirty="0">
              <a:solidFill>
                <a:prstClr val="white"/>
              </a:solidFill>
              <a:latin typeface="Arial"/>
            </a:endParaRPr>
          </a:p>
        </p:txBody>
      </p:sp>
      <p:sp>
        <p:nvSpPr>
          <p:cNvPr id="25" name="Rectangle 24">
            <a:extLst>
              <a:ext uri="{FF2B5EF4-FFF2-40B4-BE49-F238E27FC236}">
                <a16:creationId xmlns:a16="http://schemas.microsoft.com/office/drawing/2014/main" id="{6547A9BA-E60D-4BC4-B7A0-B3A84C0D6A94}"/>
              </a:ext>
            </a:extLst>
          </p:cNvPr>
          <p:cNvSpPr/>
          <p:nvPr/>
        </p:nvSpPr>
        <p:spPr>
          <a:xfrm>
            <a:off x="312325" y="3289365"/>
            <a:ext cx="1752600" cy="600164"/>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Management Committee</a:t>
            </a:r>
          </a:p>
          <a:p>
            <a:pPr defTabSz="912813">
              <a:defRPr/>
            </a:pPr>
            <a:endParaRPr lang="en-GB" sz="1100" b="1" kern="0" dirty="0">
              <a:solidFill>
                <a:srgbClr val="414141"/>
              </a:solidFill>
              <a:latin typeface="+mj-lt"/>
              <a:ea typeface="ＭＳ Ｐゴシック"/>
            </a:endParaRPr>
          </a:p>
        </p:txBody>
      </p:sp>
      <p:sp>
        <p:nvSpPr>
          <p:cNvPr id="26" name="Rectangle 25">
            <a:extLst>
              <a:ext uri="{FF2B5EF4-FFF2-40B4-BE49-F238E27FC236}">
                <a16:creationId xmlns:a16="http://schemas.microsoft.com/office/drawing/2014/main" id="{F4AE4CEC-26F5-47DE-9A65-4D65BC9088C8}"/>
              </a:ext>
            </a:extLst>
          </p:cNvPr>
          <p:cNvSpPr/>
          <p:nvPr/>
        </p:nvSpPr>
        <p:spPr>
          <a:xfrm>
            <a:off x="6574496" y="2590800"/>
            <a:ext cx="5312704" cy="1447800"/>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Monthly</a:t>
            </a:r>
          </a:p>
          <a:p>
            <a:pPr marL="53975" defTabSz="912813">
              <a:defRPr/>
            </a:pPr>
            <a:r>
              <a:rPr lang="en-US" sz="1100" b="1" kern="0" dirty="0">
                <a:solidFill>
                  <a:prstClr val="white"/>
                </a:solidFill>
                <a:latin typeface="+mj-lt"/>
                <a:ea typeface="ＭＳ Ｐゴシック"/>
              </a:rPr>
              <a:t>Operations  &amp; Quality Review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Review scorecard and performance </a:t>
            </a:r>
          </a:p>
          <a:p>
            <a:pPr marL="285750" indent="-231775" defTabSz="912813">
              <a:buFont typeface="Arial" panose="020B0604020202020204" pitchFamily="34" charset="0"/>
              <a:buChar char="•"/>
              <a:defRPr/>
            </a:pPr>
            <a:r>
              <a:rPr lang="en-US" sz="1100" kern="0" dirty="0">
                <a:solidFill>
                  <a:prstClr val="white"/>
                </a:solidFill>
                <a:ea typeface="ＭＳ Ｐゴシック"/>
              </a:rPr>
              <a:t>RCA for critical error category  and </a:t>
            </a:r>
            <a:r>
              <a:rPr lang="en-US" sz="1100" kern="0" dirty="0">
                <a:solidFill>
                  <a:prstClr val="white"/>
                </a:solidFill>
                <a:latin typeface="+mj-lt"/>
                <a:ea typeface="ＭＳ Ｐゴシック"/>
              </a:rPr>
              <a:t>Action Plan</a:t>
            </a:r>
          </a:p>
          <a:p>
            <a:pPr marL="285750" indent="-231775" defTabSz="912813">
              <a:buFont typeface="Arial" panose="020B0604020202020204" pitchFamily="34" charset="0"/>
              <a:buChar char="•"/>
              <a:defRPr/>
            </a:pPr>
            <a:r>
              <a:rPr lang="en-US" sz="1100" kern="0" dirty="0">
                <a:solidFill>
                  <a:prstClr val="white"/>
                </a:solidFill>
                <a:ea typeface="ＭＳ Ｐゴシック"/>
              </a:rPr>
              <a:t>Error Trends &amp; Learnings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Discuss any potential risks &amp; actions thereof</a:t>
            </a:r>
          </a:p>
          <a:p>
            <a:pPr marL="53975" defTabSz="912813">
              <a:defRPr/>
            </a:pPr>
            <a:r>
              <a:rPr lang="en-US" sz="1100" b="1" kern="0" dirty="0">
                <a:solidFill>
                  <a:prstClr val="white"/>
                </a:solidFill>
                <a:latin typeface="+mj-lt"/>
                <a:ea typeface="ＭＳ Ｐゴシック"/>
              </a:rPr>
              <a:t>DPIS Review </a:t>
            </a:r>
          </a:p>
          <a:p>
            <a:pPr marL="285750" indent="-231775" defTabSz="912813">
              <a:buFont typeface="Arial" panose="020B0604020202020204" pitchFamily="34" charset="0"/>
              <a:buChar char="•"/>
              <a:defRPr/>
            </a:pPr>
            <a:r>
              <a:rPr lang="en-US" sz="1100" kern="0" dirty="0">
                <a:solidFill>
                  <a:prstClr val="white"/>
                </a:solidFill>
                <a:ea typeface="ＭＳ Ｐゴシック"/>
              </a:rPr>
              <a:t>Review CI roadmap progress as per plan</a:t>
            </a:r>
            <a:endParaRPr lang="en-US" sz="1100" kern="0" dirty="0">
              <a:solidFill>
                <a:prstClr val="white"/>
              </a:solidFill>
              <a:latin typeface="+mj-lt"/>
              <a:ea typeface="ＭＳ Ｐゴシック"/>
            </a:endParaRPr>
          </a:p>
        </p:txBody>
      </p:sp>
      <p:sp>
        <p:nvSpPr>
          <p:cNvPr id="27" name="Rectangle 32">
            <a:extLst>
              <a:ext uri="{FF2B5EF4-FFF2-40B4-BE49-F238E27FC236}">
                <a16:creationId xmlns:a16="http://schemas.microsoft.com/office/drawing/2014/main" id="{6CDF5BFA-569F-477C-9327-EB18965F608D}"/>
              </a:ext>
            </a:extLst>
          </p:cNvPr>
          <p:cNvSpPr>
            <a:spLocks noChangeArrowheads="1"/>
          </p:cNvSpPr>
          <p:nvPr/>
        </p:nvSpPr>
        <p:spPr bwMode="auto">
          <a:xfrm>
            <a:off x="2271346" y="2659594"/>
            <a:ext cx="2066366"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Process Owners / </a:t>
            </a:r>
          </a:p>
          <a:p>
            <a:pPr defTabSz="912813">
              <a:defRPr/>
            </a:pPr>
            <a:r>
              <a:rPr lang="en-US" sz="1200" kern="0" dirty="0">
                <a:solidFill>
                  <a:srgbClr val="414141"/>
                </a:solidFill>
                <a:ea typeface="ＭＳ Ｐゴシック"/>
              </a:rPr>
              <a:t>     Service Delivery Managers</a:t>
            </a:r>
          </a:p>
          <a:p>
            <a:pPr marL="171450" indent="-171450" defTabSz="912813">
              <a:buFont typeface="Arial" panose="020B0604020202020204" pitchFamily="34" charset="0"/>
              <a:buChar char="•"/>
              <a:defRPr/>
            </a:pPr>
            <a:r>
              <a:rPr lang="en-US" sz="1200" kern="0" dirty="0">
                <a:solidFill>
                  <a:srgbClr val="414141"/>
                </a:solidFill>
                <a:ea typeface="ＭＳ Ｐゴシック"/>
              </a:rPr>
              <a:t>Process Managers</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Team**</a:t>
            </a:r>
          </a:p>
        </p:txBody>
      </p:sp>
      <p:sp>
        <p:nvSpPr>
          <p:cNvPr id="28" name="Rectangle 32">
            <a:extLst>
              <a:ext uri="{FF2B5EF4-FFF2-40B4-BE49-F238E27FC236}">
                <a16:creationId xmlns:a16="http://schemas.microsoft.com/office/drawing/2014/main" id="{738236E8-4BC1-4EA7-9A10-FF45B4056387}"/>
              </a:ext>
            </a:extLst>
          </p:cNvPr>
          <p:cNvSpPr>
            <a:spLocks noChangeArrowheads="1"/>
          </p:cNvSpPr>
          <p:nvPr/>
        </p:nvSpPr>
        <p:spPr bwMode="auto">
          <a:xfrm>
            <a:off x="4412533" y="2659594"/>
            <a:ext cx="2066367"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GB" sz="1200" kern="0" dirty="0">
                <a:solidFill>
                  <a:srgbClr val="414141"/>
                </a:solidFill>
                <a:ea typeface="ＭＳ Ｐゴシック"/>
              </a:rPr>
              <a:t>GOL</a:t>
            </a:r>
          </a:p>
          <a:p>
            <a:pPr marL="171450" indent="-171450" defTabSz="912813">
              <a:buFont typeface="Arial" panose="020B0604020202020204" pitchFamily="34" charset="0"/>
              <a:buChar char="•"/>
              <a:defRPr/>
            </a:pPr>
            <a:r>
              <a:rPr lang="en-US" sz="1200" kern="0" dirty="0">
                <a:solidFill>
                  <a:srgbClr val="414141"/>
                </a:solidFill>
                <a:ea typeface="ＭＳ Ｐゴシック"/>
              </a:rPr>
              <a:t>SDL</a:t>
            </a:r>
          </a:p>
          <a:p>
            <a:pPr marL="171450" indent="-171450" defTabSz="912813">
              <a:buFont typeface="Arial" panose="020B0604020202020204" pitchFamily="34" charset="0"/>
              <a:buChar char="•"/>
              <a:defRPr/>
            </a:pPr>
            <a:r>
              <a:rPr lang="en-US" sz="1200" kern="0" dirty="0">
                <a:solidFill>
                  <a:srgbClr val="414141"/>
                </a:solidFill>
                <a:ea typeface="ＭＳ Ｐゴシック"/>
              </a:rPr>
              <a:t>Process Managers</a:t>
            </a:r>
            <a:endParaRPr lang="en-GB" sz="1200" kern="0" dirty="0">
              <a:solidFill>
                <a:srgbClr val="414141"/>
              </a:solidFill>
              <a:ea typeface="ＭＳ Ｐゴシック"/>
            </a:endParaRPr>
          </a:p>
          <a:p>
            <a:pPr marL="171450" indent="-171450" defTabSz="912813">
              <a:buFont typeface="Arial" panose="020B0604020202020204" pitchFamily="34" charset="0"/>
              <a:buChar char="•"/>
              <a:defRPr/>
            </a:pPr>
            <a:r>
              <a:rPr lang="en-GB" sz="1200" b="1" kern="0" dirty="0">
                <a:solidFill>
                  <a:srgbClr val="414141"/>
                </a:solidFill>
                <a:ea typeface="ＭＳ Ｐゴシック"/>
              </a:rPr>
              <a:t>DPIS MBB/BB**</a:t>
            </a:r>
          </a:p>
        </p:txBody>
      </p:sp>
      <p:sp>
        <p:nvSpPr>
          <p:cNvPr id="29" name="Rectangle 30">
            <a:extLst>
              <a:ext uri="{FF2B5EF4-FFF2-40B4-BE49-F238E27FC236}">
                <a16:creationId xmlns:a16="http://schemas.microsoft.com/office/drawing/2014/main" id="{F8E6ED7F-4EE7-4260-8EA0-3B16548A0891}"/>
              </a:ext>
            </a:extLst>
          </p:cNvPr>
          <p:cNvSpPr>
            <a:spLocks noChangeArrowheads="1"/>
          </p:cNvSpPr>
          <p:nvPr/>
        </p:nvSpPr>
        <p:spPr bwMode="auto">
          <a:xfrm>
            <a:off x="1977190" y="2538374"/>
            <a:ext cx="9986210" cy="1547877"/>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30" name="Text Box 48">
            <a:extLst>
              <a:ext uri="{FF2B5EF4-FFF2-40B4-BE49-F238E27FC236}">
                <a16:creationId xmlns:a16="http://schemas.microsoft.com/office/drawing/2014/main" id="{0923B8D5-FA1E-4949-A278-8805C40D708C}"/>
              </a:ext>
            </a:extLst>
          </p:cNvPr>
          <p:cNvSpPr txBox="1">
            <a:spLocks noChangeArrowheads="1"/>
          </p:cNvSpPr>
          <p:nvPr/>
        </p:nvSpPr>
        <p:spPr bwMode="auto">
          <a:xfrm>
            <a:off x="7696200" y="650414"/>
            <a:ext cx="2473754" cy="338554"/>
          </a:xfrm>
          <a:prstGeom prst="rect">
            <a:avLst/>
          </a:prstGeom>
          <a:noFill/>
          <a:ln w="9525">
            <a:noFill/>
            <a:miter lim="800000"/>
            <a:headEnd/>
            <a:tailEnd/>
          </a:ln>
        </p:spPr>
        <p:txBody>
          <a:bodyPr wrap="none">
            <a:spAutoFit/>
          </a:bodyPr>
          <a:lstStyle/>
          <a:p>
            <a:pPr>
              <a:defRPr/>
            </a:pPr>
            <a:r>
              <a:rPr lang="en-GB" sz="1600" b="1" kern="0" dirty="0">
                <a:solidFill>
                  <a:srgbClr val="0069AA"/>
                </a:solidFill>
                <a:latin typeface="+mj-lt"/>
                <a:ea typeface="ＭＳ Ｐゴシック"/>
              </a:rPr>
              <a:t>Key discussion points</a:t>
            </a:r>
          </a:p>
        </p:txBody>
      </p:sp>
      <p:pic>
        <p:nvPicPr>
          <p:cNvPr id="31" name="Picture 30">
            <a:extLst>
              <a:ext uri="{FF2B5EF4-FFF2-40B4-BE49-F238E27FC236}">
                <a16:creationId xmlns:a16="http://schemas.microsoft.com/office/drawing/2014/main" id="{3E5DD35B-9E77-4FE8-AC10-5F2E024E24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214" y="2497210"/>
            <a:ext cx="1038225" cy="1038225"/>
          </a:xfrm>
          <a:prstGeom prst="rect">
            <a:avLst/>
          </a:prstGeom>
          <a:ln>
            <a:noFill/>
          </a:ln>
        </p:spPr>
      </p:pic>
      <p:pic>
        <p:nvPicPr>
          <p:cNvPr id="32" name="Picture 31">
            <a:extLst>
              <a:ext uri="{FF2B5EF4-FFF2-40B4-BE49-F238E27FC236}">
                <a16:creationId xmlns:a16="http://schemas.microsoft.com/office/drawing/2014/main" id="{8BB41CE9-FD28-4494-8678-5F6E78CE7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704053"/>
            <a:ext cx="1596190" cy="1596190"/>
          </a:xfrm>
          <a:prstGeom prst="rect">
            <a:avLst/>
          </a:prstGeom>
          <a:ln>
            <a:noFill/>
          </a:ln>
        </p:spPr>
      </p:pic>
      <p:sp>
        <p:nvSpPr>
          <p:cNvPr id="35" name="Rectangle 30">
            <a:extLst>
              <a:ext uri="{FF2B5EF4-FFF2-40B4-BE49-F238E27FC236}">
                <a16:creationId xmlns:a16="http://schemas.microsoft.com/office/drawing/2014/main" id="{7B803A18-8594-48D3-96C1-A76DD9AC1F6F}"/>
              </a:ext>
            </a:extLst>
          </p:cNvPr>
          <p:cNvSpPr>
            <a:spLocks noChangeArrowheads="1"/>
          </p:cNvSpPr>
          <p:nvPr/>
        </p:nvSpPr>
        <p:spPr bwMode="auto">
          <a:xfrm>
            <a:off x="2002322" y="5305324"/>
            <a:ext cx="9961078" cy="1159476"/>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36" name="Rectangle 35">
            <a:extLst>
              <a:ext uri="{FF2B5EF4-FFF2-40B4-BE49-F238E27FC236}">
                <a16:creationId xmlns:a16="http://schemas.microsoft.com/office/drawing/2014/main" id="{9B29B0BF-29F0-4CC4-B9B3-38FE87F6304E}"/>
              </a:ext>
            </a:extLst>
          </p:cNvPr>
          <p:cNvSpPr/>
          <p:nvPr/>
        </p:nvSpPr>
        <p:spPr>
          <a:xfrm>
            <a:off x="2225355" y="5361172"/>
            <a:ext cx="4323752" cy="1034438"/>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sz="1200" kern="0" dirty="0">
              <a:solidFill>
                <a:prstClr val="white"/>
              </a:solidFill>
            </a:endParaRPr>
          </a:p>
        </p:txBody>
      </p:sp>
      <p:sp>
        <p:nvSpPr>
          <p:cNvPr id="37" name="Rectangle 36">
            <a:extLst>
              <a:ext uri="{FF2B5EF4-FFF2-40B4-BE49-F238E27FC236}">
                <a16:creationId xmlns:a16="http://schemas.microsoft.com/office/drawing/2014/main" id="{D34073BF-2375-4D1F-8576-79CB1FAA5697}"/>
              </a:ext>
            </a:extLst>
          </p:cNvPr>
          <p:cNvSpPr/>
          <p:nvPr/>
        </p:nvSpPr>
        <p:spPr>
          <a:xfrm>
            <a:off x="6574497" y="5358516"/>
            <a:ext cx="2908110" cy="1034438"/>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Quarterly (separate for F&amp;A + non F&amp;A teams)</a:t>
            </a:r>
            <a:endParaRPr lang="en-US" sz="1100" kern="0" dirty="0">
              <a:solidFill>
                <a:prstClr val="white"/>
              </a:solidFill>
              <a:latin typeface="+mj-lt"/>
              <a:ea typeface="ＭＳ Ｐゴシック"/>
            </a:endParaRP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Status of Projects &amp; Improvement Initiatives</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Status of agreed ongoing Action Items </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Best Practice &amp; Learnings</a:t>
            </a:r>
          </a:p>
        </p:txBody>
      </p:sp>
      <p:sp>
        <p:nvSpPr>
          <p:cNvPr id="38" name="Rectangle 32">
            <a:extLst>
              <a:ext uri="{FF2B5EF4-FFF2-40B4-BE49-F238E27FC236}">
                <a16:creationId xmlns:a16="http://schemas.microsoft.com/office/drawing/2014/main" id="{0D0CE926-252C-42E0-BB2E-B37E02158CEB}"/>
              </a:ext>
            </a:extLst>
          </p:cNvPr>
          <p:cNvSpPr>
            <a:spLocks noChangeArrowheads="1"/>
          </p:cNvSpPr>
          <p:nvPr/>
        </p:nvSpPr>
        <p:spPr bwMode="auto">
          <a:xfrm>
            <a:off x="2284049" y="5478164"/>
            <a:ext cx="2066366" cy="889055"/>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b="1" kern="0" dirty="0">
                <a:solidFill>
                  <a:srgbClr val="414141"/>
                </a:solidFill>
                <a:ea typeface="ＭＳ Ｐゴシック"/>
              </a:rPr>
              <a:t>Quality Leader</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Manager</a:t>
            </a:r>
          </a:p>
          <a:p>
            <a:pPr marL="171450" indent="-171450" defTabSz="912813">
              <a:buFont typeface="Arial" panose="020B0604020202020204" pitchFamily="34" charset="0"/>
              <a:buChar char="•"/>
              <a:defRPr/>
            </a:pPr>
            <a:r>
              <a:rPr lang="en-US" sz="1200" b="1" kern="0" dirty="0">
                <a:solidFill>
                  <a:srgbClr val="414141"/>
                </a:solidFill>
                <a:ea typeface="ＭＳ Ｐゴシック"/>
              </a:rPr>
              <a:t>Regional Process Owners</a:t>
            </a:r>
          </a:p>
        </p:txBody>
      </p:sp>
      <p:sp>
        <p:nvSpPr>
          <p:cNvPr id="39" name="Rectangle 32">
            <a:extLst>
              <a:ext uri="{FF2B5EF4-FFF2-40B4-BE49-F238E27FC236}">
                <a16:creationId xmlns:a16="http://schemas.microsoft.com/office/drawing/2014/main" id="{11B02D24-B71D-4473-9CF9-72E069832186}"/>
              </a:ext>
            </a:extLst>
          </p:cNvPr>
          <p:cNvSpPr>
            <a:spLocks noChangeArrowheads="1"/>
          </p:cNvSpPr>
          <p:nvPr/>
        </p:nvSpPr>
        <p:spPr bwMode="auto">
          <a:xfrm>
            <a:off x="4401797" y="5478164"/>
            <a:ext cx="2066366" cy="889055"/>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b="1" kern="0" dirty="0">
                <a:solidFill>
                  <a:srgbClr val="414141"/>
                </a:solidFill>
                <a:ea typeface="ＭＳ Ｐゴシック"/>
              </a:rPr>
              <a:t>SDLs</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MBB</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BB</a:t>
            </a:r>
          </a:p>
        </p:txBody>
      </p:sp>
      <p:grpSp>
        <p:nvGrpSpPr>
          <p:cNvPr id="40" name="Group 39">
            <a:extLst>
              <a:ext uri="{FF2B5EF4-FFF2-40B4-BE49-F238E27FC236}">
                <a16:creationId xmlns:a16="http://schemas.microsoft.com/office/drawing/2014/main" id="{E38A760C-DF10-42C2-B204-2348ED7C846E}"/>
              </a:ext>
            </a:extLst>
          </p:cNvPr>
          <p:cNvGrpSpPr/>
          <p:nvPr/>
        </p:nvGrpSpPr>
        <p:grpSpPr>
          <a:xfrm>
            <a:off x="875217" y="5650657"/>
            <a:ext cx="661156" cy="437996"/>
            <a:chOff x="1171228" y="2472312"/>
            <a:chExt cx="738030" cy="659740"/>
          </a:xfrm>
          <a:solidFill>
            <a:srgbClr val="0070C0"/>
          </a:solidFill>
        </p:grpSpPr>
        <p:sp>
          <p:nvSpPr>
            <p:cNvPr id="41" name="Freeform 125">
              <a:extLst>
                <a:ext uri="{FF2B5EF4-FFF2-40B4-BE49-F238E27FC236}">
                  <a16:creationId xmlns:a16="http://schemas.microsoft.com/office/drawing/2014/main" id="{2B489A39-DC81-4DA8-9D14-68170DEDAD80}"/>
                </a:ext>
              </a:extLst>
            </p:cNvPr>
            <p:cNvSpPr>
              <a:spLocks/>
            </p:cNvSpPr>
            <p:nvPr/>
          </p:nvSpPr>
          <p:spPr bwMode="auto">
            <a:xfrm>
              <a:off x="1800181" y="2530369"/>
              <a:ext cx="95003" cy="138106"/>
            </a:xfrm>
            <a:custGeom>
              <a:avLst/>
              <a:gdLst>
                <a:gd name="T0" fmla="*/ 17 w 54"/>
                <a:gd name="T1" fmla="*/ 75 h 78"/>
                <a:gd name="T2" fmla="*/ 53 w 54"/>
                <a:gd name="T3" fmla="*/ 35 h 78"/>
                <a:gd name="T4" fmla="*/ 27 w 54"/>
                <a:gd name="T5" fmla="*/ 0 h 78"/>
                <a:gd name="T6" fmla="*/ 0 w 54"/>
                <a:gd name="T7" fmla="*/ 30 h 78"/>
                <a:gd name="T8" fmla="*/ 17 w 54"/>
                <a:gd name="T9" fmla="*/ 75 h 78"/>
              </a:gdLst>
              <a:ahLst/>
              <a:cxnLst>
                <a:cxn ang="0">
                  <a:pos x="T0" y="T1"/>
                </a:cxn>
                <a:cxn ang="0">
                  <a:pos x="T2" y="T3"/>
                </a:cxn>
                <a:cxn ang="0">
                  <a:pos x="T4" y="T5"/>
                </a:cxn>
                <a:cxn ang="0">
                  <a:pos x="T6" y="T7"/>
                </a:cxn>
                <a:cxn ang="0">
                  <a:pos x="T8" y="T9"/>
                </a:cxn>
              </a:cxnLst>
              <a:rect l="0" t="0" r="r" b="b"/>
              <a:pathLst>
                <a:path w="54" h="78">
                  <a:moveTo>
                    <a:pt x="17" y="75"/>
                  </a:moveTo>
                  <a:cubicBezTo>
                    <a:pt x="28" y="78"/>
                    <a:pt x="49" y="64"/>
                    <a:pt x="53" y="35"/>
                  </a:cubicBezTo>
                  <a:cubicBezTo>
                    <a:pt x="54" y="16"/>
                    <a:pt x="44" y="1"/>
                    <a:pt x="27" y="0"/>
                  </a:cubicBezTo>
                  <a:cubicBezTo>
                    <a:pt x="15" y="0"/>
                    <a:pt x="1" y="12"/>
                    <a:pt x="0" y="30"/>
                  </a:cubicBezTo>
                  <a:cubicBezTo>
                    <a:pt x="0" y="48"/>
                    <a:pt x="2" y="71"/>
                    <a:pt x="17"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126">
              <a:extLst>
                <a:ext uri="{FF2B5EF4-FFF2-40B4-BE49-F238E27FC236}">
                  <a16:creationId xmlns:a16="http://schemas.microsoft.com/office/drawing/2014/main" id="{4B2EABEB-D7A8-432F-9F5D-32DFB1B6F87C}"/>
                </a:ext>
              </a:extLst>
            </p:cNvPr>
            <p:cNvSpPr>
              <a:spLocks/>
            </p:cNvSpPr>
            <p:nvPr/>
          </p:nvSpPr>
          <p:spPr bwMode="auto">
            <a:xfrm>
              <a:off x="1676149" y="2679030"/>
              <a:ext cx="233109" cy="453022"/>
            </a:xfrm>
            <a:custGeom>
              <a:avLst/>
              <a:gdLst>
                <a:gd name="T0" fmla="*/ 110 w 132"/>
                <a:gd name="T1" fmla="*/ 0 h 257"/>
                <a:gd name="T2" fmla="*/ 95 w 132"/>
                <a:gd name="T3" fmla="*/ 5 h 257"/>
                <a:gd name="T4" fmla="*/ 74 w 132"/>
                <a:gd name="T5" fmla="*/ 46 h 257"/>
                <a:gd name="T6" fmla="*/ 79 w 132"/>
                <a:gd name="T7" fmla="*/ 14 h 257"/>
                <a:gd name="T8" fmla="*/ 68 w 132"/>
                <a:gd name="T9" fmla="*/ 34 h 257"/>
                <a:gd name="T10" fmla="*/ 60 w 132"/>
                <a:gd name="T11" fmla="*/ 117 h 257"/>
                <a:gd name="T12" fmla="*/ 61 w 132"/>
                <a:gd name="T13" fmla="*/ 118 h 257"/>
                <a:gd name="T14" fmla="*/ 57 w 132"/>
                <a:gd name="T15" fmla="*/ 119 h 257"/>
                <a:gd name="T16" fmla="*/ 35 w 132"/>
                <a:gd name="T17" fmla="*/ 125 h 257"/>
                <a:gd name="T18" fmla="*/ 25 w 132"/>
                <a:gd name="T19" fmla="*/ 129 h 257"/>
                <a:gd name="T20" fmla="*/ 21 w 132"/>
                <a:gd name="T21" fmla="*/ 131 h 257"/>
                <a:gd name="T22" fmla="*/ 17 w 132"/>
                <a:gd name="T23" fmla="*/ 133 h 257"/>
                <a:gd name="T24" fmla="*/ 10 w 132"/>
                <a:gd name="T25" fmla="*/ 144 h 257"/>
                <a:gd name="T26" fmla="*/ 8 w 132"/>
                <a:gd name="T27" fmla="*/ 166 h 257"/>
                <a:gd name="T28" fmla="*/ 1 w 132"/>
                <a:gd name="T29" fmla="*/ 239 h 257"/>
                <a:gd name="T30" fmla="*/ 15 w 132"/>
                <a:gd name="T31" fmla="*/ 256 h 257"/>
                <a:gd name="T32" fmla="*/ 32 w 132"/>
                <a:gd name="T33" fmla="*/ 242 h 257"/>
                <a:gd name="T34" fmla="*/ 33 w 132"/>
                <a:gd name="T35" fmla="*/ 229 h 257"/>
                <a:gd name="T36" fmla="*/ 38 w 132"/>
                <a:gd name="T37" fmla="*/ 185 h 257"/>
                <a:gd name="T38" fmla="*/ 41 w 132"/>
                <a:gd name="T39" fmla="*/ 157 h 257"/>
                <a:gd name="T40" fmla="*/ 95 w 132"/>
                <a:gd name="T41" fmla="*/ 151 h 257"/>
                <a:gd name="T42" fmla="*/ 102 w 132"/>
                <a:gd name="T43" fmla="*/ 147 h 257"/>
                <a:gd name="T44" fmla="*/ 113 w 132"/>
                <a:gd name="T45" fmla="*/ 148 h 257"/>
                <a:gd name="T46" fmla="*/ 110 w 132"/>
                <a:gd name="T4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257">
                  <a:moveTo>
                    <a:pt x="110" y="0"/>
                  </a:moveTo>
                  <a:cubicBezTo>
                    <a:pt x="105" y="0"/>
                    <a:pt x="100" y="2"/>
                    <a:pt x="95" y="5"/>
                  </a:cubicBezTo>
                  <a:cubicBezTo>
                    <a:pt x="91" y="7"/>
                    <a:pt x="79" y="34"/>
                    <a:pt x="74" y="46"/>
                  </a:cubicBezTo>
                  <a:cubicBezTo>
                    <a:pt x="73" y="48"/>
                    <a:pt x="80" y="12"/>
                    <a:pt x="79" y="14"/>
                  </a:cubicBezTo>
                  <a:cubicBezTo>
                    <a:pt x="72" y="22"/>
                    <a:pt x="68" y="34"/>
                    <a:pt x="68" y="34"/>
                  </a:cubicBezTo>
                  <a:cubicBezTo>
                    <a:pt x="62" y="57"/>
                    <a:pt x="64" y="78"/>
                    <a:pt x="60" y="117"/>
                  </a:cubicBezTo>
                  <a:cubicBezTo>
                    <a:pt x="61" y="118"/>
                    <a:pt x="61" y="118"/>
                    <a:pt x="61" y="118"/>
                  </a:cubicBezTo>
                  <a:cubicBezTo>
                    <a:pt x="60" y="118"/>
                    <a:pt x="58" y="118"/>
                    <a:pt x="57" y="119"/>
                  </a:cubicBezTo>
                  <a:cubicBezTo>
                    <a:pt x="49" y="121"/>
                    <a:pt x="42" y="123"/>
                    <a:pt x="35" y="125"/>
                  </a:cubicBezTo>
                  <a:cubicBezTo>
                    <a:pt x="31" y="127"/>
                    <a:pt x="28" y="128"/>
                    <a:pt x="25" y="129"/>
                  </a:cubicBezTo>
                  <a:cubicBezTo>
                    <a:pt x="24" y="129"/>
                    <a:pt x="23" y="130"/>
                    <a:pt x="21" y="131"/>
                  </a:cubicBezTo>
                  <a:cubicBezTo>
                    <a:pt x="20" y="131"/>
                    <a:pt x="19" y="132"/>
                    <a:pt x="17" y="133"/>
                  </a:cubicBezTo>
                  <a:cubicBezTo>
                    <a:pt x="13" y="135"/>
                    <a:pt x="11" y="140"/>
                    <a:pt x="10" y="144"/>
                  </a:cubicBezTo>
                  <a:cubicBezTo>
                    <a:pt x="10" y="149"/>
                    <a:pt x="9" y="157"/>
                    <a:pt x="8" y="166"/>
                  </a:cubicBezTo>
                  <a:cubicBezTo>
                    <a:pt x="5" y="195"/>
                    <a:pt x="1" y="239"/>
                    <a:pt x="1" y="239"/>
                  </a:cubicBezTo>
                  <a:cubicBezTo>
                    <a:pt x="0" y="247"/>
                    <a:pt x="6" y="255"/>
                    <a:pt x="15" y="256"/>
                  </a:cubicBezTo>
                  <a:cubicBezTo>
                    <a:pt x="24" y="257"/>
                    <a:pt x="31" y="250"/>
                    <a:pt x="32" y="242"/>
                  </a:cubicBezTo>
                  <a:cubicBezTo>
                    <a:pt x="32" y="242"/>
                    <a:pt x="33" y="237"/>
                    <a:pt x="33" y="229"/>
                  </a:cubicBezTo>
                  <a:cubicBezTo>
                    <a:pt x="35" y="218"/>
                    <a:pt x="36" y="201"/>
                    <a:pt x="38" y="185"/>
                  </a:cubicBezTo>
                  <a:cubicBezTo>
                    <a:pt x="39" y="174"/>
                    <a:pt x="40" y="164"/>
                    <a:pt x="41" y="157"/>
                  </a:cubicBezTo>
                  <a:cubicBezTo>
                    <a:pt x="41" y="157"/>
                    <a:pt x="85" y="154"/>
                    <a:pt x="95" y="151"/>
                  </a:cubicBezTo>
                  <a:cubicBezTo>
                    <a:pt x="98" y="150"/>
                    <a:pt x="100" y="149"/>
                    <a:pt x="102" y="147"/>
                  </a:cubicBezTo>
                  <a:cubicBezTo>
                    <a:pt x="113" y="148"/>
                    <a:pt x="113" y="148"/>
                    <a:pt x="113" y="148"/>
                  </a:cubicBezTo>
                  <a:cubicBezTo>
                    <a:pt x="119" y="78"/>
                    <a:pt x="132" y="11"/>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27">
              <a:extLst>
                <a:ext uri="{FF2B5EF4-FFF2-40B4-BE49-F238E27FC236}">
                  <a16:creationId xmlns:a16="http://schemas.microsoft.com/office/drawing/2014/main" id="{4976D23C-4134-42A8-ADD7-FAD7E77D1380}"/>
                </a:ext>
              </a:extLst>
            </p:cNvPr>
            <p:cNvSpPr>
              <a:spLocks/>
            </p:cNvSpPr>
            <p:nvPr/>
          </p:nvSpPr>
          <p:spPr bwMode="auto">
            <a:xfrm>
              <a:off x="1185303" y="2530369"/>
              <a:ext cx="95003" cy="138106"/>
            </a:xfrm>
            <a:custGeom>
              <a:avLst/>
              <a:gdLst>
                <a:gd name="T0" fmla="*/ 36 w 54"/>
                <a:gd name="T1" fmla="*/ 75 h 78"/>
                <a:gd name="T2" fmla="*/ 53 w 54"/>
                <a:gd name="T3" fmla="*/ 30 h 78"/>
                <a:gd name="T4" fmla="*/ 27 w 54"/>
                <a:gd name="T5" fmla="*/ 0 h 78"/>
                <a:gd name="T6" fmla="*/ 0 w 54"/>
                <a:gd name="T7" fmla="*/ 35 h 78"/>
                <a:gd name="T8" fmla="*/ 36 w 54"/>
                <a:gd name="T9" fmla="*/ 75 h 78"/>
              </a:gdLst>
              <a:ahLst/>
              <a:cxnLst>
                <a:cxn ang="0">
                  <a:pos x="T0" y="T1"/>
                </a:cxn>
                <a:cxn ang="0">
                  <a:pos x="T2" y="T3"/>
                </a:cxn>
                <a:cxn ang="0">
                  <a:pos x="T4" y="T5"/>
                </a:cxn>
                <a:cxn ang="0">
                  <a:pos x="T6" y="T7"/>
                </a:cxn>
                <a:cxn ang="0">
                  <a:pos x="T8" y="T9"/>
                </a:cxn>
              </a:cxnLst>
              <a:rect l="0" t="0" r="r" b="b"/>
              <a:pathLst>
                <a:path w="54" h="78">
                  <a:moveTo>
                    <a:pt x="36" y="75"/>
                  </a:moveTo>
                  <a:cubicBezTo>
                    <a:pt x="52" y="71"/>
                    <a:pt x="54" y="48"/>
                    <a:pt x="53" y="30"/>
                  </a:cubicBezTo>
                  <a:cubicBezTo>
                    <a:pt x="52" y="12"/>
                    <a:pt x="39" y="0"/>
                    <a:pt x="27" y="0"/>
                  </a:cubicBezTo>
                  <a:cubicBezTo>
                    <a:pt x="10" y="1"/>
                    <a:pt x="0" y="16"/>
                    <a:pt x="0" y="35"/>
                  </a:cubicBezTo>
                  <a:cubicBezTo>
                    <a:pt x="4" y="64"/>
                    <a:pt x="25" y="78"/>
                    <a:pt x="3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28">
              <a:extLst>
                <a:ext uri="{FF2B5EF4-FFF2-40B4-BE49-F238E27FC236}">
                  <a16:creationId xmlns:a16="http://schemas.microsoft.com/office/drawing/2014/main" id="{416B87FA-5C91-41D5-A912-8C66F95A7124}"/>
                </a:ext>
              </a:extLst>
            </p:cNvPr>
            <p:cNvSpPr>
              <a:spLocks/>
            </p:cNvSpPr>
            <p:nvPr/>
          </p:nvSpPr>
          <p:spPr bwMode="auto">
            <a:xfrm>
              <a:off x="1171228" y="2679030"/>
              <a:ext cx="230469" cy="453022"/>
            </a:xfrm>
            <a:custGeom>
              <a:avLst/>
              <a:gdLst>
                <a:gd name="T0" fmla="*/ 124 w 131"/>
                <a:gd name="T1" fmla="*/ 166 h 257"/>
                <a:gd name="T2" fmla="*/ 121 w 131"/>
                <a:gd name="T3" fmla="*/ 144 h 257"/>
                <a:gd name="T4" fmla="*/ 114 w 131"/>
                <a:gd name="T5" fmla="*/ 133 h 257"/>
                <a:gd name="T6" fmla="*/ 110 w 131"/>
                <a:gd name="T7" fmla="*/ 131 h 257"/>
                <a:gd name="T8" fmla="*/ 102 w 131"/>
                <a:gd name="T9" fmla="*/ 127 h 257"/>
                <a:gd name="T10" fmla="*/ 85 w 131"/>
                <a:gd name="T11" fmla="*/ 122 h 257"/>
                <a:gd name="T12" fmla="*/ 71 w 131"/>
                <a:gd name="T13" fmla="*/ 118 h 257"/>
                <a:gd name="T14" fmla="*/ 72 w 131"/>
                <a:gd name="T15" fmla="*/ 117 h 257"/>
                <a:gd name="T16" fmla="*/ 64 w 131"/>
                <a:gd name="T17" fmla="*/ 34 h 257"/>
                <a:gd name="T18" fmla="*/ 53 w 131"/>
                <a:gd name="T19" fmla="*/ 14 h 257"/>
                <a:gd name="T20" fmla="*/ 57 w 131"/>
                <a:gd name="T21" fmla="*/ 46 h 257"/>
                <a:gd name="T22" fmla="*/ 36 w 131"/>
                <a:gd name="T23" fmla="*/ 5 h 257"/>
                <a:gd name="T24" fmla="*/ 22 w 131"/>
                <a:gd name="T25" fmla="*/ 0 h 257"/>
                <a:gd name="T26" fmla="*/ 19 w 131"/>
                <a:gd name="T27" fmla="*/ 148 h 257"/>
                <a:gd name="T28" fmla="*/ 29 w 131"/>
                <a:gd name="T29" fmla="*/ 147 h 257"/>
                <a:gd name="T30" fmla="*/ 37 w 131"/>
                <a:gd name="T31" fmla="*/ 151 h 257"/>
                <a:gd name="T32" fmla="*/ 91 w 131"/>
                <a:gd name="T33" fmla="*/ 157 h 257"/>
                <a:gd name="T34" fmla="*/ 92 w 131"/>
                <a:gd name="T35" fmla="*/ 169 h 257"/>
                <a:gd name="T36" fmla="*/ 97 w 131"/>
                <a:gd name="T37" fmla="*/ 216 h 257"/>
                <a:gd name="T38" fmla="*/ 99 w 131"/>
                <a:gd name="T39" fmla="*/ 234 h 257"/>
                <a:gd name="T40" fmla="*/ 99 w 131"/>
                <a:gd name="T41" fmla="*/ 242 h 257"/>
                <a:gd name="T42" fmla="*/ 116 w 131"/>
                <a:gd name="T43" fmla="*/ 256 h 257"/>
                <a:gd name="T44" fmla="*/ 131 w 131"/>
                <a:gd name="T45" fmla="*/ 239 h 257"/>
                <a:gd name="T46" fmla="*/ 127 w 131"/>
                <a:gd name="T47" fmla="*/ 198 h 257"/>
                <a:gd name="T48" fmla="*/ 124 w 131"/>
                <a:gd name="T49" fmla="*/ 16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257">
                  <a:moveTo>
                    <a:pt x="124" y="166"/>
                  </a:moveTo>
                  <a:cubicBezTo>
                    <a:pt x="123" y="157"/>
                    <a:pt x="122" y="149"/>
                    <a:pt x="121" y="144"/>
                  </a:cubicBezTo>
                  <a:cubicBezTo>
                    <a:pt x="121" y="140"/>
                    <a:pt x="118" y="135"/>
                    <a:pt x="114" y="133"/>
                  </a:cubicBezTo>
                  <a:cubicBezTo>
                    <a:pt x="113" y="132"/>
                    <a:pt x="112" y="131"/>
                    <a:pt x="110" y="131"/>
                  </a:cubicBezTo>
                  <a:cubicBezTo>
                    <a:pt x="108" y="129"/>
                    <a:pt x="105" y="128"/>
                    <a:pt x="102" y="127"/>
                  </a:cubicBezTo>
                  <a:cubicBezTo>
                    <a:pt x="97" y="125"/>
                    <a:pt x="91" y="124"/>
                    <a:pt x="85" y="122"/>
                  </a:cubicBezTo>
                  <a:cubicBezTo>
                    <a:pt x="80" y="120"/>
                    <a:pt x="75" y="119"/>
                    <a:pt x="71" y="118"/>
                  </a:cubicBezTo>
                  <a:cubicBezTo>
                    <a:pt x="72" y="117"/>
                    <a:pt x="72" y="117"/>
                    <a:pt x="72" y="117"/>
                  </a:cubicBezTo>
                  <a:cubicBezTo>
                    <a:pt x="67" y="78"/>
                    <a:pt x="69" y="57"/>
                    <a:pt x="64" y="34"/>
                  </a:cubicBezTo>
                  <a:cubicBezTo>
                    <a:pt x="64" y="34"/>
                    <a:pt x="60" y="22"/>
                    <a:pt x="53" y="14"/>
                  </a:cubicBezTo>
                  <a:cubicBezTo>
                    <a:pt x="51" y="12"/>
                    <a:pt x="58" y="48"/>
                    <a:pt x="57" y="46"/>
                  </a:cubicBezTo>
                  <a:cubicBezTo>
                    <a:pt x="53" y="34"/>
                    <a:pt x="41" y="7"/>
                    <a:pt x="36" y="5"/>
                  </a:cubicBezTo>
                  <a:cubicBezTo>
                    <a:pt x="32" y="2"/>
                    <a:pt x="27" y="0"/>
                    <a:pt x="22" y="0"/>
                  </a:cubicBezTo>
                  <a:cubicBezTo>
                    <a:pt x="0" y="11"/>
                    <a:pt x="12" y="78"/>
                    <a:pt x="19" y="148"/>
                  </a:cubicBezTo>
                  <a:cubicBezTo>
                    <a:pt x="29" y="147"/>
                    <a:pt x="29" y="147"/>
                    <a:pt x="29" y="147"/>
                  </a:cubicBezTo>
                  <a:cubicBezTo>
                    <a:pt x="32" y="149"/>
                    <a:pt x="34" y="150"/>
                    <a:pt x="37" y="151"/>
                  </a:cubicBezTo>
                  <a:cubicBezTo>
                    <a:pt x="47" y="154"/>
                    <a:pt x="90" y="155"/>
                    <a:pt x="91" y="157"/>
                  </a:cubicBezTo>
                  <a:cubicBezTo>
                    <a:pt x="91" y="160"/>
                    <a:pt x="92" y="165"/>
                    <a:pt x="92" y="169"/>
                  </a:cubicBezTo>
                  <a:cubicBezTo>
                    <a:pt x="94" y="184"/>
                    <a:pt x="95" y="202"/>
                    <a:pt x="97" y="216"/>
                  </a:cubicBezTo>
                  <a:cubicBezTo>
                    <a:pt x="97" y="224"/>
                    <a:pt x="98" y="230"/>
                    <a:pt x="99" y="234"/>
                  </a:cubicBezTo>
                  <a:cubicBezTo>
                    <a:pt x="99" y="239"/>
                    <a:pt x="99" y="242"/>
                    <a:pt x="99" y="242"/>
                  </a:cubicBezTo>
                  <a:cubicBezTo>
                    <a:pt x="100" y="250"/>
                    <a:pt x="108" y="257"/>
                    <a:pt x="116" y="256"/>
                  </a:cubicBezTo>
                  <a:cubicBezTo>
                    <a:pt x="125" y="255"/>
                    <a:pt x="131" y="247"/>
                    <a:pt x="131" y="239"/>
                  </a:cubicBezTo>
                  <a:cubicBezTo>
                    <a:pt x="131" y="239"/>
                    <a:pt x="129" y="219"/>
                    <a:pt x="127" y="198"/>
                  </a:cubicBezTo>
                  <a:cubicBezTo>
                    <a:pt x="126" y="187"/>
                    <a:pt x="125" y="176"/>
                    <a:pt x="12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129">
              <a:extLst>
                <a:ext uri="{FF2B5EF4-FFF2-40B4-BE49-F238E27FC236}">
                  <a16:creationId xmlns:a16="http://schemas.microsoft.com/office/drawing/2014/main" id="{832F638B-D724-42D7-A868-03A0782D5606}"/>
                </a:ext>
              </a:extLst>
            </p:cNvPr>
            <p:cNvSpPr>
              <a:spLocks/>
            </p:cNvSpPr>
            <p:nvPr/>
          </p:nvSpPr>
          <p:spPr bwMode="auto">
            <a:xfrm>
              <a:off x="1465033" y="2888388"/>
              <a:ext cx="65094" cy="224312"/>
            </a:xfrm>
            <a:custGeom>
              <a:avLst/>
              <a:gdLst>
                <a:gd name="T0" fmla="*/ 33 w 37"/>
                <a:gd name="T1" fmla="*/ 17 h 127"/>
                <a:gd name="T2" fmla="*/ 33 w 37"/>
                <a:gd name="T3" fmla="*/ 14 h 127"/>
                <a:gd name="T4" fmla="*/ 32 w 37"/>
                <a:gd name="T5" fmla="*/ 14 h 127"/>
                <a:gd name="T6" fmla="*/ 16 w 37"/>
                <a:gd name="T7" fmla="*/ 0 h 127"/>
                <a:gd name="T8" fmla="*/ 16 w 37"/>
                <a:gd name="T9" fmla="*/ 0 h 127"/>
                <a:gd name="T10" fmla="*/ 16 w 37"/>
                <a:gd name="T11" fmla="*/ 0 h 127"/>
                <a:gd name="T12" fmla="*/ 16 w 37"/>
                <a:gd name="T13" fmla="*/ 0 h 127"/>
                <a:gd name="T14" fmla="*/ 16 w 37"/>
                <a:gd name="T15" fmla="*/ 0 h 127"/>
                <a:gd name="T16" fmla="*/ 16 w 37"/>
                <a:gd name="T17" fmla="*/ 0 h 127"/>
                <a:gd name="T18" fmla="*/ 16 w 37"/>
                <a:gd name="T19" fmla="*/ 0 h 127"/>
                <a:gd name="T20" fmla="*/ 0 w 37"/>
                <a:gd name="T21" fmla="*/ 16 h 127"/>
                <a:gd name="T22" fmla="*/ 0 w 37"/>
                <a:gd name="T23" fmla="*/ 16 h 127"/>
                <a:gd name="T24" fmla="*/ 0 w 37"/>
                <a:gd name="T25" fmla="*/ 19 h 127"/>
                <a:gd name="T26" fmla="*/ 4 w 37"/>
                <a:gd name="T27" fmla="*/ 110 h 127"/>
                <a:gd name="T28" fmla="*/ 4 w 37"/>
                <a:gd name="T29" fmla="*/ 112 h 127"/>
                <a:gd name="T30" fmla="*/ 4 w 37"/>
                <a:gd name="T31" fmla="*/ 112 h 127"/>
                <a:gd name="T32" fmla="*/ 21 w 37"/>
                <a:gd name="T33" fmla="*/ 126 h 127"/>
                <a:gd name="T34" fmla="*/ 21 w 37"/>
                <a:gd name="T35" fmla="*/ 126 h 127"/>
                <a:gd name="T36" fmla="*/ 21 w 37"/>
                <a:gd name="T37" fmla="*/ 126 h 127"/>
                <a:gd name="T38" fmla="*/ 21 w 37"/>
                <a:gd name="T39" fmla="*/ 126 h 127"/>
                <a:gd name="T40" fmla="*/ 21 w 37"/>
                <a:gd name="T41" fmla="*/ 126 h 127"/>
                <a:gd name="T42" fmla="*/ 21 w 37"/>
                <a:gd name="T43" fmla="*/ 126 h 127"/>
                <a:gd name="T44" fmla="*/ 21 w 37"/>
                <a:gd name="T45" fmla="*/ 126 h 127"/>
                <a:gd name="T46" fmla="*/ 37 w 37"/>
                <a:gd name="T47" fmla="*/ 111 h 127"/>
                <a:gd name="T48" fmla="*/ 37 w 37"/>
                <a:gd name="T49" fmla="*/ 111 h 127"/>
                <a:gd name="T50" fmla="*/ 37 w 37"/>
                <a:gd name="T51" fmla="*/ 108 h 127"/>
                <a:gd name="T52" fmla="*/ 33 w 37"/>
                <a:gd name="T53"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127">
                  <a:moveTo>
                    <a:pt x="33" y="17"/>
                  </a:moveTo>
                  <a:cubicBezTo>
                    <a:pt x="33" y="14"/>
                    <a:pt x="33" y="14"/>
                    <a:pt x="33" y="14"/>
                  </a:cubicBezTo>
                  <a:cubicBezTo>
                    <a:pt x="32" y="14"/>
                    <a:pt x="32" y="14"/>
                    <a:pt x="32" y="14"/>
                  </a:cubicBezTo>
                  <a:cubicBezTo>
                    <a:pt x="31" y="6"/>
                    <a:pt x="24"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7" y="1"/>
                    <a:pt x="1" y="8"/>
                    <a:pt x="0" y="16"/>
                  </a:cubicBezTo>
                  <a:cubicBezTo>
                    <a:pt x="0" y="16"/>
                    <a:pt x="0" y="16"/>
                    <a:pt x="0" y="16"/>
                  </a:cubicBezTo>
                  <a:cubicBezTo>
                    <a:pt x="0" y="19"/>
                    <a:pt x="0" y="19"/>
                    <a:pt x="0" y="19"/>
                  </a:cubicBezTo>
                  <a:cubicBezTo>
                    <a:pt x="4" y="110"/>
                    <a:pt x="4" y="110"/>
                    <a:pt x="4" y="110"/>
                  </a:cubicBezTo>
                  <a:cubicBezTo>
                    <a:pt x="4" y="112"/>
                    <a:pt x="4" y="112"/>
                    <a:pt x="4" y="112"/>
                  </a:cubicBezTo>
                  <a:cubicBezTo>
                    <a:pt x="4" y="112"/>
                    <a:pt x="4" y="112"/>
                    <a:pt x="4" y="112"/>
                  </a:cubicBezTo>
                  <a:cubicBezTo>
                    <a:pt x="6" y="121"/>
                    <a:pt x="13" y="127"/>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9" y="126"/>
                    <a:pt x="36" y="119"/>
                    <a:pt x="37" y="111"/>
                  </a:cubicBezTo>
                  <a:cubicBezTo>
                    <a:pt x="37" y="111"/>
                    <a:pt x="37" y="111"/>
                    <a:pt x="37" y="111"/>
                  </a:cubicBezTo>
                  <a:cubicBezTo>
                    <a:pt x="37" y="108"/>
                    <a:pt x="37" y="108"/>
                    <a:pt x="37" y="108"/>
                  </a:cubicBezTo>
                  <a:lnTo>
                    <a:pt x="3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130">
              <a:extLst>
                <a:ext uri="{FF2B5EF4-FFF2-40B4-BE49-F238E27FC236}">
                  <a16:creationId xmlns:a16="http://schemas.microsoft.com/office/drawing/2014/main" id="{2C241356-2F3D-42AF-A4B2-574016CF876B}"/>
                </a:ext>
              </a:extLst>
            </p:cNvPr>
            <p:cNvSpPr>
              <a:spLocks/>
            </p:cNvSpPr>
            <p:nvPr/>
          </p:nvSpPr>
          <p:spPr bwMode="auto">
            <a:xfrm>
              <a:off x="1545961" y="2888388"/>
              <a:ext cx="65094" cy="224312"/>
            </a:xfrm>
            <a:custGeom>
              <a:avLst/>
              <a:gdLst>
                <a:gd name="T0" fmla="*/ 22 w 37"/>
                <a:gd name="T1" fmla="*/ 0 h 127"/>
                <a:gd name="T2" fmla="*/ 22 w 37"/>
                <a:gd name="T3" fmla="*/ 0 h 127"/>
                <a:gd name="T4" fmla="*/ 22 w 37"/>
                <a:gd name="T5" fmla="*/ 0 h 127"/>
                <a:gd name="T6" fmla="*/ 22 w 37"/>
                <a:gd name="T7" fmla="*/ 0 h 127"/>
                <a:gd name="T8" fmla="*/ 21 w 37"/>
                <a:gd name="T9" fmla="*/ 0 h 127"/>
                <a:gd name="T10" fmla="*/ 21 w 37"/>
                <a:gd name="T11" fmla="*/ 0 h 127"/>
                <a:gd name="T12" fmla="*/ 21 w 37"/>
                <a:gd name="T13" fmla="*/ 0 h 127"/>
                <a:gd name="T14" fmla="*/ 5 w 37"/>
                <a:gd name="T15" fmla="*/ 14 h 127"/>
                <a:gd name="T16" fmla="*/ 4 w 37"/>
                <a:gd name="T17" fmla="*/ 14 h 127"/>
                <a:gd name="T18" fmla="*/ 4 w 37"/>
                <a:gd name="T19" fmla="*/ 17 h 127"/>
                <a:gd name="T20" fmla="*/ 0 w 37"/>
                <a:gd name="T21" fmla="*/ 108 h 127"/>
                <a:gd name="T22" fmla="*/ 0 w 37"/>
                <a:gd name="T23" fmla="*/ 111 h 127"/>
                <a:gd name="T24" fmla="*/ 0 w 37"/>
                <a:gd name="T25" fmla="*/ 111 h 127"/>
                <a:gd name="T26" fmla="*/ 16 w 37"/>
                <a:gd name="T27" fmla="*/ 126 h 127"/>
                <a:gd name="T28" fmla="*/ 16 w 37"/>
                <a:gd name="T29" fmla="*/ 126 h 127"/>
                <a:gd name="T30" fmla="*/ 16 w 37"/>
                <a:gd name="T31" fmla="*/ 126 h 127"/>
                <a:gd name="T32" fmla="*/ 16 w 37"/>
                <a:gd name="T33" fmla="*/ 126 h 127"/>
                <a:gd name="T34" fmla="*/ 16 w 37"/>
                <a:gd name="T35" fmla="*/ 126 h 127"/>
                <a:gd name="T36" fmla="*/ 16 w 37"/>
                <a:gd name="T37" fmla="*/ 126 h 127"/>
                <a:gd name="T38" fmla="*/ 16 w 37"/>
                <a:gd name="T39" fmla="*/ 126 h 127"/>
                <a:gd name="T40" fmla="*/ 33 w 37"/>
                <a:gd name="T41" fmla="*/ 112 h 127"/>
                <a:gd name="T42" fmla="*/ 33 w 37"/>
                <a:gd name="T43" fmla="*/ 112 h 127"/>
                <a:gd name="T44" fmla="*/ 33 w 37"/>
                <a:gd name="T45" fmla="*/ 110 h 127"/>
                <a:gd name="T46" fmla="*/ 37 w 37"/>
                <a:gd name="T47" fmla="*/ 19 h 127"/>
                <a:gd name="T48" fmla="*/ 37 w 37"/>
                <a:gd name="T49" fmla="*/ 16 h 127"/>
                <a:gd name="T50" fmla="*/ 37 w 37"/>
                <a:gd name="T51" fmla="*/ 16 h 127"/>
                <a:gd name="T52" fmla="*/ 22 w 37"/>
                <a:gd name="T5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127">
                  <a:moveTo>
                    <a:pt x="22" y="0"/>
                  </a:moveTo>
                  <a:cubicBezTo>
                    <a:pt x="22" y="0"/>
                    <a:pt x="22" y="0"/>
                    <a:pt x="22" y="0"/>
                  </a:cubicBezTo>
                  <a:cubicBezTo>
                    <a:pt x="22" y="0"/>
                    <a:pt x="22" y="0"/>
                    <a:pt x="22" y="0"/>
                  </a:cubicBezTo>
                  <a:cubicBezTo>
                    <a:pt x="22" y="0"/>
                    <a:pt x="22" y="0"/>
                    <a:pt x="22" y="0"/>
                  </a:cubicBezTo>
                  <a:cubicBezTo>
                    <a:pt x="21" y="0"/>
                    <a:pt x="21" y="0"/>
                    <a:pt x="21" y="0"/>
                  </a:cubicBezTo>
                  <a:cubicBezTo>
                    <a:pt x="21" y="0"/>
                    <a:pt x="21" y="0"/>
                    <a:pt x="21" y="0"/>
                  </a:cubicBezTo>
                  <a:cubicBezTo>
                    <a:pt x="21" y="0"/>
                    <a:pt x="21" y="0"/>
                    <a:pt x="21" y="0"/>
                  </a:cubicBezTo>
                  <a:cubicBezTo>
                    <a:pt x="13" y="0"/>
                    <a:pt x="6" y="6"/>
                    <a:pt x="5" y="14"/>
                  </a:cubicBezTo>
                  <a:cubicBezTo>
                    <a:pt x="4" y="14"/>
                    <a:pt x="4" y="14"/>
                    <a:pt x="4" y="14"/>
                  </a:cubicBezTo>
                  <a:cubicBezTo>
                    <a:pt x="4" y="17"/>
                    <a:pt x="4" y="17"/>
                    <a:pt x="4" y="17"/>
                  </a:cubicBezTo>
                  <a:cubicBezTo>
                    <a:pt x="0" y="108"/>
                    <a:pt x="0" y="108"/>
                    <a:pt x="0" y="108"/>
                  </a:cubicBezTo>
                  <a:cubicBezTo>
                    <a:pt x="0" y="111"/>
                    <a:pt x="0" y="111"/>
                    <a:pt x="0" y="111"/>
                  </a:cubicBezTo>
                  <a:cubicBezTo>
                    <a:pt x="0" y="111"/>
                    <a:pt x="0" y="111"/>
                    <a:pt x="0" y="111"/>
                  </a:cubicBezTo>
                  <a:cubicBezTo>
                    <a:pt x="1" y="119"/>
                    <a:pt x="8"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24" y="127"/>
                    <a:pt x="31" y="121"/>
                    <a:pt x="33" y="112"/>
                  </a:cubicBezTo>
                  <a:cubicBezTo>
                    <a:pt x="33" y="112"/>
                    <a:pt x="33" y="112"/>
                    <a:pt x="33" y="112"/>
                  </a:cubicBezTo>
                  <a:cubicBezTo>
                    <a:pt x="33" y="110"/>
                    <a:pt x="33" y="110"/>
                    <a:pt x="33" y="110"/>
                  </a:cubicBezTo>
                  <a:cubicBezTo>
                    <a:pt x="37" y="19"/>
                    <a:pt x="37" y="19"/>
                    <a:pt x="37" y="19"/>
                  </a:cubicBezTo>
                  <a:cubicBezTo>
                    <a:pt x="37" y="16"/>
                    <a:pt x="37" y="16"/>
                    <a:pt x="37" y="16"/>
                  </a:cubicBezTo>
                  <a:cubicBezTo>
                    <a:pt x="37" y="16"/>
                    <a:pt x="37" y="16"/>
                    <a:pt x="37" y="16"/>
                  </a:cubicBezTo>
                  <a:cubicBezTo>
                    <a:pt x="36" y="8"/>
                    <a:pt x="30" y="1"/>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131">
              <a:extLst>
                <a:ext uri="{FF2B5EF4-FFF2-40B4-BE49-F238E27FC236}">
                  <a16:creationId xmlns:a16="http://schemas.microsoft.com/office/drawing/2014/main" id="{BEF893D9-4FF2-4453-8958-00E13D313DC7}"/>
                </a:ext>
              </a:extLst>
            </p:cNvPr>
            <p:cNvSpPr>
              <a:spLocks/>
            </p:cNvSpPr>
            <p:nvPr/>
          </p:nvSpPr>
          <p:spPr bwMode="auto">
            <a:xfrm>
              <a:off x="1479107" y="2472312"/>
              <a:ext cx="117874" cy="137226"/>
            </a:xfrm>
            <a:custGeom>
              <a:avLst/>
              <a:gdLst>
                <a:gd name="T0" fmla="*/ 7 w 67"/>
                <a:gd name="T1" fmla="*/ 51 h 78"/>
                <a:gd name="T2" fmla="*/ 34 w 67"/>
                <a:gd name="T3" fmla="*/ 78 h 78"/>
                <a:gd name="T4" fmla="*/ 61 w 67"/>
                <a:gd name="T5" fmla="*/ 51 h 78"/>
                <a:gd name="T6" fmla="*/ 67 w 67"/>
                <a:gd name="T7" fmla="*/ 38 h 78"/>
                <a:gd name="T8" fmla="*/ 63 w 67"/>
                <a:gd name="T9" fmla="*/ 32 h 78"/>
                <a:gd name="T10" fmla="*/ 34 w 67"/>
                <a:gd name="T11" fmla="*/ 0 h 78"/>
                <a:gd name="T12" fmla="*/ 5 w 67"/>
                <a:gd name="T13" fmla="*/ 32 h 78"/>
                <a:gd name="T14" fmla="*/ 0 w 67"/>
                <a:gd name="T15" fmla="*/ 38 h 78"/>
                <a:gd name="T16" fmla="*/ 7 w 67"/>
                <a:gd name="T17" fmla="*/ 5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8">
                  <a:moveTo>
                    <a:pt x="7" y="51"/>
                  </a:moveTo>
                  <a:cubicBezTo>
                    <a:pt x="11" y="65"/>
                    <a:pt x="20" y="78"/>
                    <a:pt x="34" y="78"/>
                  </a:cubicBezTo>
                  <a:cubicBezTo>
                    <a:pt x="48" y="78"/>
                    <a:pt x="57" y="65"/>
                    <a:pt x="61" y="51"/>
                  </a:cubicBezTo>
                  <a:cubicBezTo>
                    <a:pt x="65" y="49"/>
                    <a:pt x="67" y="43"/>
                    <a:pt x="67" y="38"/>
                  </a:cubicBezTo>
                  <a:cubicBezTo>
                    <a:pt x="66" y="35"/>
                    <a:pt x="65" y="33"/>
                    <a:pt x="63" y="32"/>
                  </a:cubicBezTo>
                  <a:cubicBezTo>
                    <a:pt x="62" y="14"/>
                    <a:pt x="51" y="0"/>
                    <a:pt x="34" y="0"/>
                  </a:cubicBezTo>
                  <a:cubicBezTo>
                    <a:pt x="17" y="0"/>
                    <a:pt x="6" y="14"/>
                    <a:pt x="5" y="32"/>
                  </a:cubicBezTo>
                  <a:cubicBezTo>
                    <a:pt x="2" y="33"/>
                    <a:pt x="1" y="35"/>
                    <a:pt x="0" y="38"/>
                  </a:cubicBezTo>
                  <a:cubicBezTo>
                    <a:pt x="0" y="43"/>
                    <a:pt x="3" y="50"/>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132">
              <a:extLst>
                <a:ext uri="{FF2B5EF4-FFF2-40B4-BE49-F238E27FC236}">
                  <a16:creationId xmlns:a16="http://schemas.microsoft.com/office/drawing/2014/main" id="{C70B8ACE-13ED-4259-B46A-B94C1C63D5FE}"/>
                </a:ext>
              </a:extLst>
            </p:cNvPr>
            <p:cNvSpPr>
              <a:spLocks/>
            </p:cNvSpPr>
            <p:nvPr/>
          </p:nvSpPr>
          <p:spPr bwMode="auto">
            <a:xfrm>
              <a:off x="1415772" y="2618334"/>
              <a:ext cx="314037" cy="152180"/>
            </a:xfrm>
            <a:custGeom>
              <a:avLst/>
              <a:gdLst>
                <a:gd name="T0" fmla="*/ 24 w 178"/>
                <a:gd name="T1" fmla="*/ 85 h 86"/>
                <a:gd name="T2" fmla="*/ 32 w 178"/>
                <a:gd name="T3" fmla="*/ 43 h 86"/>
                <a:gd name="T4" fmla="*/ 32 w 178"/>
                <a:gd name="T5" fmla="*/ 43 h 86"/>
                <a:gd name="T6" fmla="*/ 32 w 178"/>
                <a:gd name="T7" fmla="*/ 86 h 86"/>
                <a:gd name="T8" fmla="*/ 107 w 178"/>
                <a:gd name="T9" fmla="*/ 86 h 86"/>
                <a:gd name="T10" fmla="*/ 107 w 178"/>
                <a:gd name="T11" fmla="*/ 47 h 86"/>
                <a:gd name="T12" fmla="*/ 108 w 178"/>
                <a:gd name="T13" fmla="*/ 48 h 86"/>
                <a:gd name="T14" fmla="*/ 117 w 178"/>
                <a:gd name="T15" fmla="*/ 63 h 86"/>
                <a:gd name="T16" fmla="*/ 122 w 178"/>
                <a:gd name="T17" fmla="*/ 69 h 86"/>
                <a:gd name="T18" fmla="*/ 125 w 178"/>
                <a:gd name="T19" fmla="*/ 72 h 86"/>
                <a:gd name="T20" fmla="*/ 127 w 178"/>
                <a:gd name="T21" fmla="*/ 74 h 86"/>
                <a:gd name="T22" fmla="*/ 130 w 178"/>
                <a:gd name="T23" fmla="*/ 75 h 86"/>
                <a:gd name="T24" fmla="*/ 134 w 178"/>
                <a:gd name="T25" fmla="*/ 76 h 86"/>
                <a:gd name="T26" fmla="*/ 140 w 178"/>
                <a:gd name="T27" fmla="*/ 74 h 86"/>
                <a:gd name="T28" fmla="*/ 144 w 178"/>
                <a:gd name="T29" fmla="*/ 73 h 86"/>
                <a:gd name="T30" fmla="*/ 148 w 178"/>
                <a:gd name="T31" fmla="*/ 69 h 86"/>
                <a:gd name="T32" fmla="*/ 157 w 178"/>
                <a:gd name="T33" fmla="*/ 60 h 86"/>
                <a:gd name="T34" fmla="*/ 174 w 178"/>
                <a:gd name="T35" fmla="*/ 41 h 86"/>
                <a:gd name="T36" fmla="*/ 172 w 178"/>
                <a:gd name="T37" fmla="*/ 22 h 86"/>
                <a:gd name="T38" fmla="*/ 155 w 178"/>
                <a:gd name="T39" fmla="*/ 24 h 86"/>
                <a:gd name="T40" fmla="*/ 155 w 178"/>
                <a:gd name="T41" fmla="*/ 24 h 86"/>
                <a:gd name="T42" fmla="*/ 142 w 178"/>
                <a:gd name="T43" fmla="*/ 39 h 86"/>
                <a:gd name="T44" fmla="*/ 136 w 178"/>
                <a:gd name="T45" fmla="*/ 45 h 86"/>
                <a:gd name="T46" fmla="*/ 132 w 178"/>
                <a:gd name="T47" fmla="*/ 39 h 86"/>
                <a:gd name="T48" fmla="*/ 122 w 178"/>
                <a:gd name="T49" fmla="*/ 22 h 86"/>
                <a:gd name="T50" fmla="*/ 118 w 178"/>
                <a:gd name="T51" fmla="*/ 16 h 86"/>
                <a:gd name="T52" fmla="*/ 117 w 178"/>
                <a:gd name="T53" fmla="*/ 14 h 86"/>
                <a:gd name="T54" fmla="*/ 117 w 178"/>
                <a:gd name="T55" fmla="*/ 14 h 86"/>
                <a:gd name="T56" fmla="*/ 115 w 178"/>
                <a:gd name="T57" fmla="*/ 11 h 86"/>
                <a:gd name="T58" fmla="*/ 97 w 178"/>
                <a:gd name="T59" fmla="*/ 2 h 86"/>
                <a:gd name="T60" fmla="*/ 88 w 178"/>
                <a:gd name="T61" fmla="*/ 0 h 86"/>
                <a:gd name="T62" fmla="*/ 88 w 178"/>
                <a:gd name="T63" fmla="*/ 0 h 86"/>
                <a:gd name="T64" fmla="*/ 88 w 178"/>
                <a:gd name="T65" fmla="*/ 0 h 86"/>
                <a:gd name="T66" fmla="*/ 77 w 178"/>
                <a:gd name="T67" fmla="*/ 41 h 86"/>
                <a:gd name="T68" fmla="*/ 73 w 178"/>
                <a:gd name="T69" fmla="*/ 16 h 86"/>
                <a:gd name="T70" fmla="*/ 76 w 178"/>
                <a:gd name="T71" fmla="*/ 8 h 86"/>
                <a:gd name="T72" fmla="*/ 71 w 178"/>
                <a:gd name="T73" fmla="*/ 3 h 86"/>
                <a:gd name="T74" fmla="*/ 68 w 178"/>
                <a:gd name="T75" fmla="*/ 3 h 86"/>
                <a:gd name="T76" fmla="*/ 62 w 178"/>
                <a:gd name="T77" fmla="*/ 8 h 86"/>
                <a:gd name="T78" fmla="*/ 66 w 178"/>
                <a:gd name="T79" fmla="*/ 16 h 86"/>
                <a:gd name="T80" fmla="*/ 62 w 178"/>
                <a:gd name="T81" fmla="*/ 41 h 86"/>
                <a:gd name="T82" fmla="*/ 51 w 178"/>
                <a:gd name="T83" fmla="*/ 0 h 86"/>
                <a:gd name="T84" fmla="*/ 50 w 178"/>
                <a:gd name="T85" fmla="*/ 0 h 86"/>
                <a:gd name="T86" fmla="*/ 50 w 178"/>
                <a:gd name="T87" fmla="*/ 0 h 86"/>
                <a:gd name="T88" fmla="*/ 43 w 178"/>
                <a:gd name="T89" fmla="*/ 3 h 86"/>
                <a:gd name="T90" fmla="*/ 18 w 178"/>
                <a:gd name="T91" fmla="*/ 13 h 86"/>
                <a:gd name="T92" fmla="*/ 1 w 178"/>
                <a:gd name="T93" fmla="*/ 84 h 86"/>
                <a:gd name="T94" fmla="*/ 0 w 178"/>
                <a:gd name="T95" fmla="*/ 86 h 86"/>
                <a:gd name="T96" fmla="*/ 24 w 178"/>
                <a:gd name="T97" fmla="*/ 86 h 86"/>
                <a:gd name="T98" fmla="*/ 24 w 178"/>
                <a:gd name="T99"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8" h="86">
                  <a:moveTo>
                    <a:pt x="24" y="85"/>
                  </a:moveTo>
                  <a:cubicBezTo>
                    <a:pt x="25" y="68"/>
                    <a:pt x="30" y="44"/>
                    <a:pt x="32" y="43"/>
                  </a:cubicBezTo>
                  <a:cubicBezTo>
                    <a:pt x="32" y="43"/>
                    <a:pt x="32" y="43"/>
                    <a:pt x="32" y="43"/>
                  </a:cubicBezTo>
                  <a:cubicBezTo>
                    <a:pt x="32" y="86"/>
                    <a:pt x="32" y="86"/>
                    <a:pt x="32" y="86"/>
                  </a:cubicBezTo>
                  <a:cubicBezTo>
                    <a:pt x="107" y="86"/>
                    <a:pt x="107" y="86"/>
                    <a:pt x="107" y="86"/>
                  </a:cubicBezTo>
                  <a:cubicBezTo>
                    <a:pt x="107" y="47"/>
                    <a:pt x="107" y="47"/>
                    <a:pt x="107" y="47"/>
                  </a:cubicBezTo>
                  <a:cubicBezTo>
                    <a:pt x="107" y="47"/>
                    <a:pt x="107" y="48"/>
                    <a:pt x="108" y="48"/>
                  </a:cubicBezTo>
                  <a:cubicBezTo>
                    <a:pt x="111" y="53"/>
                    <a:pt x="114" y="59"/>
                    <a:pt x="117" y="63"/>
                  </a:cubicBezTo>
                  <a:cubicBezTo>
                    <a:pt x="119" y="65"/>
                    <a:pt x="120" y="67"/>
                    <a:pt x="122" y="69"/>
                  </a:cubicBezTo>
                  <a:cubicBezTo>
                    <a:pt x="123" y="70"/>
                    <a:pt x="123" y="71"/>
                    <a:pt x="125" y="72"/>
                  </a:cubicBezTo>
                  <a:cubicBezTo>
                    <a:pt x="125" y="72"/>
                    <a:pt x="126" y="73"/>
                    <a:pt x="127" y="74"/>
                  </a:cubicBezTo>
                  <a:cubicBezTo>
                    <a:pt x="127" y="74"/>
                    <a:pt x="128" y="75"/>
                    <a:pt x="130" y="75"/>
                  </a:cubicBezTo>
                  <a:cubicBezTo>
                    <a:pt x="132" y="76"/>
                    <a:pt x="133" y="76"/>
                    <a:pt x="134" y="76"/>
                  </a:cubicBezTo>
                  <a:cubicBezTo>
                    <a:pt x="137" y="76"/>
                    <a:pt x="139" y="75"/>
                    <a:pt x="140" y="74"/>
                  </a:cubicBezTo>
                  <a:cubicBezTo>
                    <a:pt x="142" y="74"/>
                    <a:pt x="143" y="73"/>
                    <a:pt x="144" y="73"/>
                  </a:cubicBezTo>
                  <a:cubicBezTo>
                    <a:pt x="145" y="71"/>
                    <a:pt x="147" y="70"/>
                    <a:pt x="148" y="69"/>
                  </a:cubicBezTo>
                  <a:cubicBezTo>
                    <a:pt x="151" y="66"/>
                    <a:pt x="154" y="63"/>
                    <a:pt x="157" y="60"/>
                  </a:cubicBezTo>
                  <a:cubicBezTo>
                    <a:pt x="165" y="51"/>
                    <a:pt x="174" y="41"/>
                    <a:pt x="174" y="41"/>
                  </a:cubicBezTo>
                  <a:cubicBezTo>
                    <a:pt x="178" y="35"/>
                    <a:pt x="178" y="27"/>
                    <a:pt x="172" y="22"/>
                  </a:cubicBezTo>
                  <a:cubicBezTo>
                    <a:pt x="167" y="17"/>
                    <a:pt x="159" y="18"/>
                    <a:pt x="155" y="24"/>
                  </a:cubicBezTo>
                  <a:cubicBezTo>
                    <a:pt x="155" y="24"/>
                    <a:pt x="155" y="24"/>
                    <a:pt x="155" y="24"/>
                  </a:cubicBezTo>
                  <a:cubicBezTo>
                    <a:pt x="154" y="24"/>
                    <a:pt x="148" y="32"/>
                    <a:pt x="142" y="39"/>
                  </a:cubicBezTo>
                  <a:cubicBezTo>
                    <a:pt x="140" y="41"/>
                    <a:pt x="138" y="43"/>
                    <a:pt x="136" y="45"/>
                  </a:cubicBezTo>
                  <a:cubicBezTo>
                    <a:pt x="135" y="43"/>
                    <a:pt x="134" y="41"/>
                    <a:pt x="132" y="39"/>
                  </a:cubicBezTo>
                  <a:cubicBezTo>
                    <a:pt x="129" y="34"/>
                    <a:pt x="125" y="27"/>
                    <a:pt x="122" y="22"/>
                  </a:cubicBezTo>
                  <a:cubicBezTo>
                    <a:pt x="121" y="20"/>
                    <a:pt x="119" y="17"/>
                    <a:pt x="118" y="16"/>
                  </a:cubicBezTo>
                  <a:cubicBezTo>
                    <a:pt x="118" y="15"/>
                    <a:pt x="118" y="15"/>
                    <a:pt x="117" y="14"/>
                  </a:cubicBezTo>
                  <a:cubicBezTo>
                    <a:pt x="117" y="14"/>
                    <a:pt x="117" y="14"/>
                    <a:pt x="117" y="14"/>
                  </a:cubicBezTo>
                  <a:cubicBezTo>
                    <a:pt x="117" y="12"/>
                    <a:pt x="116" y="11"/>
                    <a:pt x="115" y="11"/>
                  </a:cubicBezTo>
                  <a:cubicBezTo>
                    <a:pt x="114" y="9"/>
                    <a:pt x="110" y="6"/>
                    <a:pt x="97" y="2"/>
                  </a:cubicBezTo>
                  <a:cubicBezTo>
                    <a:pt x="94" y="1"/>
                    <a:pt x="91" y="0"/>
                    <a:pt x="88" y="0"/>
                  </a:cubicBezTo>
                  <a:cubicBezTo>
                    <a:pt x="88" y="0"/>
                    <a:pt x="88" y="0"/>
                    <a:pt x="88" y="0"/>
                  </a:cubicBezTo>
                  <a:cubicBezTo>
                    <a:pt x="88" y="0"/>
                    <a:pt x="88" y="0"/>
                    <a:pt x="88" y="0"/>
                  </a:cubicBezTo>
                  <a:cubicBezTo>
                    <a:pt x="88" y="6"/>
                    <a:pt x="86" y="22"/>
                    <a:pt x="77" y="41"/>
                  </a:cubicBezTo>
                  <a:cubicBezTo>
                    <a:pt x="76" y="28"/>
                    <a:pt x="74" y="17"/>
                    <a:pt x="73" y="16"/>
                  </a:cubicBezTo>
                  <a:cubicBezTo>
                    <a:pt x="76" y="8"/>
                    <a:pt x="76" y="8"/>
                    <a:pt x="76" y="8"/>
                  </a:cubicBezTo>
                  <a:cubicBezTo>
                    <a:pt x="71" y="3"/>
                    <a:pt x="71" y="3"/>
                    <a:pt x="71" y="3"/>
                  </a:cubicBezTo>
                  <a:cubicBezTo>
                    <a:pt x="68" y="3"/>
                    <a:pt x="68" y="3"/>
                    <a:pt x="68" y="3"/>
                  </a:cubicBezTo>
                  <a:cubicBezTo>
                    <a:pt x="62" y="8"/>
                    <a:pt x="62" y="8"/>
                    <a:pt x="62" y="8"/>
                  </a:cubicBezTo>
                  <a:cubicBezTo>
                    <a:pt x="66" y="16"/>
                    <a:pt x="66" y="16"/>
                    <a:pt x="66" y="16"/>
                  </a:cubicBezTo>
                  <a:cubicBezTo>
                    <a:pt x="65" y="17"/>
                    <a:pt x="63" y="28"/>
                    <a:pt x="62" y="41"/>
                  </a:cubicBezTo>
                  <a:cubicBezTo>
                    <a:pt x="53" y="22"/>
                    <a:pt x="51" y="6"/>
                    <a:pt x="51" y="0"/>
                  </a:cubicBezTo>
                  <a:cubicBezTo>
                    <a:pt x="50" y="0"/>
                    <a:pt x="50" y="0"/>
                    <a:pt x="50" y="0"/>
                  </a:cubicBezTo>
                  <a:cubicBezTo>
                    <a:pt x="50" y="0"/>
                    <a:pt x="50" y="0"/>
                    <a:pt x="50" y="0"/>
                  </a:cubicBezTo>
                  <a:cubicBezTo>
                    <a:pt x="48" y="0"/>
                    <a:pt x="45" y="1"/>
                    <a:pt x="43" y="3"/>
                  </a:cubicBezTo>
                  <a:cubicBezTo>
                    <a:pt x="35" y="5"/>
                    <a:pt x="25" y="9"/>
                    <a:pt x="18" y="13"/>
                  </a:cubicBezTo>
                  <a:cubicBezTo>
                    <a:pt x="15" y="16"/>
                    <a:pt x="4" y="32"/>
                    <a:pt x="1" y="84"/>
                  </a:cubicBezTo>
                  <a:cubicBezTo>
                    <a:pt x="1" y="84"/>
                    <a:pt x="1" y="85"/>
                    <a:pt x="0" y="86"/>
                  </a:cubicBezTo>
                  <a:cubicBezTo>
                    <a:pt x="24" y="86"/>
                    <a:pt x="24" y="86"/>
                    <a:pt x="24" y="86"/>
                  </a:cubicBezTo>
                  <a:cubicBezTo>
                    <a:pt x="24" y="86"/>
                    <a:pt x="24" y="85"/>
                    <a:pt x="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133">
              <a:extLst>
                <a:ext uri="{FF2B5EF4-FFF2-40B4-BE49-F238E27FC236}">
                  <a16:creationId xmlns:a16="http://schemas.microsoft.com/office/drawing/2014/main" id="{B7BACBE0-9C78-4DFF-BBFF-2A2AE1EF6FFF}"/>
                </a:ext>
              </a:extLst>
            </p:cNvPr>
            <p:cNvSpPr>
              <a:spLocks/>
            </p:cNvSpPr>
            <p:nvPr/>
          </p:nvSpPr>
          <p:spPr bwMode="auto">
            <a:xfrm>
              <a:off x="1315491" y="2774033"/>
              <a:ext cx="445985" cy="95003"/>
            </a:xfrm>
            <a:custGeom>
              <a:avLst/>
              <a:gdLst>
                <a:gd name="T0" fmla="*/ 252 w 253"/>
                <a:gd name="T1" fmla="*/ 54 h 54"/>
                <a:gd name="T2" fmla="*/ 253 w 253"/>
                <a:gd name="T3" fmla="*/ 54 h 54"/>
                <a:gd name="T4" fmla="*/ 253 w 253"/>
                <a:gd name="T5" fmla="*/ 40 h 54"/>
                <a:gd name="T6" fmla="*/ 227 w 253"/>
                <a:gd name="T7" fmla="*/ 0 h 54"/>
                <a:gd name="T8" fmla="*/ 216 w 253"/>
                <a:gd name="T9" fmla="*/ 0 h 54"/>
                <a:gd name="T10" fmla="*/ 218 w 253"/>
                <a:gd name="T11" fmla="*/ 2 h 54"/>
                <a:gd name="T12" fmla="*/ 239 w 253"/>
                <a:gd name="T13" fmla="*/ 39 h 54"/>
                <a:gd name="T14" fmla="*/ 239 w 253"/>
                <a:gd name="T15" fmla="*/ 39 h 54"/>
                <a:gd name="T16" fmla="*/ 14 w 253"/>
                <a:gd name="T17" fmla="*/ 39 h 54"/>
                <a:gd name="T18" fmla="*/ 14 w 253"/>
                <a:gd name="T19" fmla="*/ 39 h 54"/>
                <a:gd name="T20" fmla="*/ 35 w 253"/>
                <a:gd name="T21" fmla="*/ 1 h 54"/>
                <a:gd name="T22" fmla="*/ 37 w 253"/>
                <a:gd name="T23" fmla="*/ 0 h 54"/>
                <a:gd name="T24" fmla="*/ 27 w 253"/>
                <a:gd name="T25" fmla="*/ 0 h 54"/>
                <a:gd name="T26" fmla="*/ 0 w 253"/>
                <a:gd name="T27" fmla="*/ 40 h 54"/>
                <a:gd name="T28" fmla="*/ 0 w 253"/>
                <a:gd name="T29" fmla="*/ 54 h 54"/>
                <a:gd name="T30" fmla="*/ 1 w 253"/>
                <a:gd name="T31" fmla="*/ 54 h 54"/>
                <a:gd name="T32" fmla="*/ 252 w 253"/>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54">
                  <a:moveTo>
                    <a:pt x="252" y="54"/>
                  </a:moveTo>
                  <a:cubicBezTo>
                    <a:pt x="252" y="54"/>
                    <a:pt x="253" y="54"/>
                    <a:pt x="253" y="54"/>
                  </a:cubicBezTo>
                  <a:cubicBezTo>
                    <a:pt x="253" y="40"/>
                    <a:pt x="253" y="40"/>
                    <a:pt x="253" y="40"/>
                  </a:cubicBezTo>
                  <a:cubicBezTo>
                    <a:pt x="227" y="0"/>
                    <a:pt x="227" y="0"/>
                    <a:pt x="227" y="0"/>
                  </a:cubicBezTo>
                  <a:cubicBezTo>
                    <a:pt x="216" y="0"/>
                    <a:pt x="216" y="0"/>
                    <a:pt x="216" y="0"/>
                  </a:cubicBezTo>
                  <a:cubicBezTo>
                    <a:pt x="217" y="1"/>
                    <a:pt x="218" y="1"/>
                    <a:pt x="218" y="2"/>
                  </a:cubicBezTo>
                  <a:cubicBezTo>
                    <a:pt x="239" y="39"/>
                    <a:pt x="239" y="39"/>
                    <a:pt x="239" y="39"/>
                  </a:cubicBezTo>
                  <a:cubicBezTo>
                    <a:pt x="239" y="39"/>
                    <a:pt x="239" y="39"/>
                    <a:pt x="239" y="39"/>
                  </a:cubicBezTo>
                  <a:cubicBezTo>
                    <a:pt x="14" y="39"/>
                    <a:pt x="14" y="39"/>
                    <a:pt x="14" y="39"/>
                  </a:cubicBezTo>
                  <a:cubicBezTo>
                    <a:pt x="14" y="39"/>
                    <a:pt x="14" y="39"/>
                    <a:pt x="14" y="39"/>
                  </a:cubicBezTo>
                  <a:cubicBezTo>
                    <a:pt x="35" y="1"/>
                    <a:pt x="35" y="1"/>
                    <a:pt x="35" y="1"/>
                  </a:cubicBezTo>
                  <a:cubicBezTo>
                    <a:pt x="36" y="1"/>
                    <a:pt x="36" y="1"/>
                    <a:pt x="37" y="0"/>
                  </a:cubicBezTo>
                  <a:cubicBezTo>
                    <a:pt x="27" y="0"/>
                    <a:pt x="27" y="0"/>
                    <a:pt x="27" y="0"/>
                  </a:cubicBezTo>
                  <a:cubicBezTo>
                    <a:pt x="0" y="40"/>
                    <a:pt x="0" y="40"/>
                    <a:pt x="0" y="40"/>
                  </a:cubicBezTo>
                  <a:cubicBezTo>
                    <a:pt x="0" y="54"/>
                    <a:pt x="0" y="54"/>
                    <a:pt x="0" y="54"/>
                  </a:cubicBezTo>
                  <a:cubicBezTo>
                    <a:pt x="0" y="54"/>
                    <a:pt x="1" y="54"/>
                    <a:pt x="1" y="54"/>
                  </a:cubicBezTo>
                  <a:lnTo>
                    <a:pt x="252"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0" name="Rectangle 49">
            <a:extLst>
              <a:ext uri="{FF2B5EF4-FFF2-40B4-BE49-F238E27FC236}">
                <a16:creationId xmlns:a16="http://schemas.microsoft.com/office/drawing/2014/main" id="{057BEE1C-1DA5-4D2F-A2E1-0F537223E6B9}"/>
              </a:ext>
            </a:extLst>
          </p:cNvPr>
          <p:cNvSpPr/>
          <p:nvPr/>
        </p:nvSpPr>
        <p:spPr>
          <a:xfrm>
            <a:off x="721453" y="6095403"/>
            <a:ext cx="1070339" cy="430887"/>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Quality</a:t>
            </a:r>
          </a:p>
          <a:p>
            <a:pPr algn="ctr" defTabSz="912813">
              <a:defRPr/>
            </a:pPr>
            <a:r>
              <a:rPr lang="en-GB" sz="1100" b="1" kern="0" dirty="0">
                <a:solidFill>
                  <a:srgbClr val="414141"/>
                </a:solidFill>
                <a:latin typeface="+mj-lt"/>
                <a:ea typeface="ＭＳ Ｐゴシック"/>
              </a:rPr>
              <a:t>Governance </a:t>
            </a:r>
          </a:p>
        </p:txBody>
      </p:sp>
      <p:sp>
        <p:nvSpPr>
          <p:cNvPr id="51" name="TextBox 50">
            <a:extLst>
              <a:ext uri="{FF2B5EF4-FFF2-40B4-BE49-F238E27FC236}">
                <a16:creationId xmlns:a16="http://schemas.microsoft.com/office/drawing/2014/main" id="{A4196E74-EB9E-4FBF-AE5B-9DB8BBA6B6AB}"/>
              </a:ext>
            </a:extLst>
          </p:cNvPr>
          <p:cNvSpPr txBox="1"/>
          <p:nvPr/>
        </p:nvSpPr>
        <p:spPr>
          <a:xfrm>
            <a:off x="1375743" y="5451146"/>
            <a:ext cx="639919" cy="261610"/>
          </a:xfrm>
          <a:prstGeom prst="rect">
            <a:avLst/>
          </a:prstGeom>
          <a:noFill/>
        </p:spPr>
        <p:txBody>
          <a:bodyPr wrap="none" rtlCol="0">
            <a:spAutoFit/>
          </a:bodyPr>
          <a:lstStyle/>
          <a:p>
            <a:r>
              <a:rPr lang="en-US" sz="1100" b="1" dirty="0">
                <a:solidFill>
                  <a:srgbClr val="073262"/>
                </a:solidFill>
              </a:rPr>
              <a:t>New**</a:t>
            </a:r>
          </a:p>
        </p:txBody>
      </p:sp>
      <p:sp>
        <p:nvSpPr>
          <p:cNvPr id="53" name="Rectangle 52">
            <a:extLst>
              <a:ext uri="{FF2B5EF4-FFF2-40B4-BE49-F238E27FC236}">
                <a16:creationId xmlns:a16="http://schemas.microsoft.com/office/drawing/2014/main" id="{D34073BF-2375-4D1F-8576-79CB1FAA5697}"/>
              </a:ext>
            </a:extLst>
          </p:cNvPr>
          <p:cNvSpPr/>
          <p:nvPr/>
        </p:nvSpPr>
        <p:spPr>
          <a:xfrm>
            <a:off x="9517040" y="5361172"/>
            <a:ext cx="2370160" cy="1034438"/>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Best Practice Sharing Sessions  </a:t>
            </a:r>
            <a:r>
              <a:rPr lang="en-US" sz="1000" b="1" kern="0" dirty="0">
                <a:solidFill>
                  <a:prstClr val="white"/>
                </a:solidFill>
                <a:latin typeface="+mj-lt"/>
                <a:ea typeface="ＭＳ Ｐゴシック"/>
              </a:rPr>
              <a:t>- Monthly in </a:t>
            </a:r>
            <a:r>
              <a:rPr lang="en-US" sz="900" b="1" kern="0" dirty="0">
                <a:solidFill>
                  <a:prstClr val="white"/>
                </a:solidFill>
                <a:ea typeface="ＭＳ Ｐゴシック"/>
              </a:rPr>
              <a:t>Q4 FY 19 </a:t>
            </a:r>
            <a:r>
              <a:rPr lang="en-US" sz="900" b="1" kern="0" dirty="0">
                <a:solidFill>
                  <a:prstClr val="white"/>
                </a:solidFill>
                <a:latin typeface="+mj-lt"/>
                <a:ea typeface="ＭＳ Ｐゴシック"/>
              </a:rPr>
              <a:t>(Later to be revised  basis requirement</a:t>
            </a:r>
            <a:r>
              <a:rPr lang="en-US" sz="800" b="1" kern="0" dirty="0">
                <a:solidFill>
                  <a:prstClr val="white"/>
                </a:solidFill>
                <a:latin typeface="+mj-lt"/>
                <a:ea typeface="ＭＳ Ｐゴシック"/>
              </a:rPr>
              <a:t>)</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Discussion on improvement opportunities across all regions </a:t>
            </a:r>
          </a:p>
        </p:txBody>
      </p:sp>
      <p:sp>
        <p:nvSpPr>
          <p:cNvPr id="55" name="TextBox 5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Setting Up Reporting Structure</a:t>
            </a:r>
          </a:p>
        </p:txBody>
      </p:sp>
    </p:spTree>
    <p:extLst>
      <p:ext uri="{BB962C8B-B14F-4D97-AF65-F5344CB8AC3E}">
        <p14:creationId xmlns:p14="http://schemas.microsoft.com/office/powerpoint/2010/main" val="3956327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0" indent="0">
              <a:buNone/>
            </a:pPr>
            <a:r>
              <a:rPr lang="en-US" dirty="0"/>
              <a:t>Reporting Matrix</a:t>
            </a:r>
          </a:p>
        </p:txBody>
      </p:sp>
      <p:sp>
        <p:nvSpPr>
          <p:cNvPr id="4" name="TextBox 3"/>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Setting Up Reporting Structure</a:t>
            </a:r>
          </a:p>
        </p:txBody>
      </p:sp>
      <p:graphicFrame>
        <p:nvGraphicFramePr>
          <p:cNvPr id="5" name="Table 4">
            <a:extLst>
              <a:ext uri="{FF2B5EF4-FFF2-40B4-BE49-F238E27FC236}">
                <a16:creationId xmlns:a16="http://schemas.microsoft.com/office/drawing/2014/main" id="{5709B6C8-E9A5-428F-9277-6A84B63433E2}"/>
              </a:ext>
            </a:extLst>
          </p:cNvPr>
          <p:cNvGraphicFramePr>
            <a:graphicFrameLocks noGrp="1"/>
          </p:cNvGraphicFramePr>
          <p:nvPr>
            <p:extLst>
              <p:ext uri="{D42A27DB-BD31-4B8C-83A1-F6EECF244321}">
                <p14:modId xmlns:p14="http://schemas.microsoft.com/office/powerpoint/2010/main" val="32794827"/>
              </p:ext>
            </p:extLst>
          </p:nvPr>
        </p:nvGraphicFramePr>
        <p:xfrm>
          <a:off x="451366" y="1238014"/>
          <a:ext cx="10972801" cy="4954333"/>
        </p:xfrm>
        <a:graphic>
          <a:graphicData uri="http://schemas.openxmlformats.org/drawingml/2006/table">
            <a:tbl>
              <a:tblPr firstRow="1" bandRow="1">
                <a:tableStyleId>{21E4AEA4-8DFA-4A89-87EB-49C32662AFE0}</a:tableStyleId>
              </a:tblPr>
              <a:tblGrid>
                <a:gridCol w="1567543">
                  <a:extLst>
                    <a:ext uri="{9D8B030D-6E8A-4147-A177-3AD203B41FA5}">
                      <a16:colId xmlns:a16="http://schemas.microsoft.com/office/drawing/2014/main" val="682447734"/>
                    </a:ext>
                  </a:extLst>
                </a:gridCol>
                <a:gridCol w="1567543">
                  <a:extLst>
                    <a:ext uri="{9D8B030D-6E8A-4147-A177-3AD203B41FA5}">
                      <a16:colId xmlns:a16="http://schemas.microsoft.com/office/drawing/2014/main" val="3560459024"/>
                    </a:ext>
                  </a:extLst>
                </a:gridCol>
                <a:gridCol w="1567543">
                  <a:extLst>
                    <a:ext uri="{9D8B030D-6E8A-4147-A177-3AD203B41FA5}">
                      <a16:colId xmlns:a16="http://schemas.microsoft.com/office/drawing/2014/main" val="2865843540"/>
                    </a:ext>
                  </a:extLst>
                </a:gridCol>
                <a:gridCol w="1567543">
                  <a:extLst>
                    <a:ext uri="{9D8B030D-6E8A-4147-A177-3AD203B41FA5}">
                      <a16:colId xmlns:a16="http://schemas.microsoft.com/office/drawing/2014/main" val="1099541281"/>
                    </a:ext>
                  </a:extLst>
                </a:gridCol>
                <a:gridCol w="1567543">
                  <a:extLst>
                    <a:ext uri="{9D8B030D-6E8A-4147-A177-3AD203B41FA5}">
                      <a16:colId xmlns:a16="http://schemas.microsoft.com/office/drawing/2014/main" val="4263046434"/>
                    </a:ext>
                  </a:extLst>
                </a:gridCol>
                <a:gridCol w="1567543">
                  <a:extLst>
                    <a:ext uri="{9D8B030D-6E8A-4147-A177-3AD203B41FA5}">
                      <a16:colId xmlns:a16="http://schemas.microsoft.com/office/drawing/2014/main" val="2270560961"/>
                    </a:ext>
                  </a:extLst>
                </a:gridCol>
                <a:gridCol w="1567543">
                  <a:extLst>
                    <a:ext uri="{9D8B030D-6E8A-4147-A177-3AD203B41FA5}">
                      <a16:colId xmlns:a16="http://schemas.microsoft.com/office/drawing/2014/main" val="3652993204"/>
                    </a:ext>
                  </a:extLst>
                </a:gridCol>
              </a:tblGrid>
              <a:tr h="1388173">
                <a:tc>
                  <a:txBody>
                    <a:bodyPr/>
                    <a:lstStyle/>
                    <a:p>
                      <a:pPr algn="ctr"/>
                      <a:r>
                        <a:rPr lang="en-US" sz="1200" dirty="0"/>
                        <a:t>Report</a:t>
                      </a:r>
                    </a:p>
                  </a:txBody>
                  <a:tcPr/>
                </a:tc>
                <a:tc>
                  <a:txBody>
                    <a:bodyPr/>
                    <a:lstStyle/>
                    <a:p>
                      <a:pPr algn="ctr"/>
                      <a:r>
                        <a:rPr lang="en-US" sz="1200" dirty="0"/>
                        <a:t>Report Location</a:t>
                      </a:r>
                    </a:p>
                  </a:txBody>
                  <a:tcPr/>
                </a:tc>
                <a:tc>
                  <a:txBody>
                    <a:bodyPr/>
                    <a:lstStyle/>
                    <a:p>
                      <a:pPr algn="ctr"/>
                      <a:r>
                        <a:rPr lang="en-US" sz="1200" dirty="0"/>
                        <a:t>Frequency of</a:t>
                      </a:r>
                      <a:r>
                        <a:rPr lang="en-US" sz="1200" baseline="0" dirty="0"/>
                        <a:t> Update</a:t>
                      </a:r>
                      <a:endParaRPr lang="en-US" sz="1200" dirty="0"/>
                    </a:p>
                  </a:txBody>
                  <a:tcPr/>
                </a:tc>
                <a:tc>
                  <a:txBody>
                    <a:bodyPr/>
                    <a:lstStyle/>
                    <a:p>
                      <a:pPr algn="ctr"/>
                      <a:r>
                        <a:rPr lang="en-US" sz="1200" dirty="0"/>
                        <a:t>Frequency of Publishing</a:t>
                      </a:r>
                    </a:p>
                  </a:txBody>
                  <a:tcPr/>
                </a:tc>
                <a:tc>
                  <a:txBody>
                    <a:bodyPr/>
                    <a:lstStyle/>
                    <a:p>
                      <a:pPr algn="ctr"/>
                      <a:r>
                        <a:rPr lang="en-US" sz="1200" dirty="0"/>
                        <a:t>Audience </a:t>
                      </a:r>
                    </a:p>
                    <a:p>
                      <a:pPr algn="ctr"/>
                      <a:r>
                        <a:rPr lang="en-US" sz="1200" dirty="0"/>
                        <a:t>Client / Internal</a:t>
                      </a:r>
                    </a:p>
                  </a:txBody>
                  <a:tcPr/>
                </a:tc>
                <a:tc>
                  <a:txBody>
                    <a:bodyPr/>
                    <a:lstStyle/>
                    <a:p>
                      <a:pPr algn="ctr"/>
                      <a:r>
                        <a:rPr lang="en-US" sz="1200" dirty="0"/>
                        <a:t>Distribution List</a:t>
                      </a:r>
                    </a:p>
                  </a:txBody>
                  <a:tcPr/>
                </a:tc>
                <a:tc>
                  <a:txBody>
                    <a:bodyPr/>
                    <a:lstStyle/>
                    <a:p>
                      <a:pPr algn="ctr"/>
                      <a:r>
                        <a:rPr lang="en-US" sz="1200" dirty="0"/>
                        <a:t>Report Owner</a:t>
                      </a:r>
                    </a:p>
                  </a:txBody>
                  <a:tcPr/>
                </a:tc>
                <a:extLst>
                  <a:ext uri="{0D108BD9-81ED-4DB2-BD59-A6C34878D82A}">
                    <a16:rowId xmlns:a16="http://schemas.microsoft.com/office/drawing/2014/main" val="2866664111"/>
                  </a:ext>
                </a:extLst>
              </a:tr>
              <a:tr h="641066">
                <a:tc>
                  <a:txBody>
                    <a:bodyPr/>
                    <a:lstStyle/>
                    <a:p>
                      <a:pPr>
                        <a:spcAft>
                          <a:spcPts val="0"/>
                        </a:spcAft>
                      </a:pPr>
                      <a:r>
                        <a:rPr lang="en-US" sz="1200" kern="1200">
                          <a:effectLst/>
                          <a:latin typeface="Arial" panose="020B0604020202020204" pitchFamily="34" charset="0"/>
                          <a:ea typeface="MS PGothic" panose="020B0600070205080204" pitchFamily="34" charset="-128"/>
                        </a:rPr>
                        <a:t>Project Progress  </a:t>
                      </a:r>
                      <a:endParaRPr lang="en-IN" sz="1200">
                        <a:effectLst/>
                        <a:latin typeface="Times New Roman" panose="02020603050405020304" pitchFamily="18" charset="0"/>
                        <a:ea typeface="Times New Roman" panose="02020603050405020304" pitchFamily="18" charset="0"/>
                      </a:endParaRPr>
                    </a:p>
                    <a:p>
                      <a:pPr>
                        <a:lnSpc>
                          <a:spcPts val="1400"/>
                        </a:lnSpc>
                        <a:spcBef>
                          <a:spcPts val="300"/>
                        </a:spcBef>
                        <a:spcAft>
                          <a:spcPts val="300"/>
                        </a:spcAft>
                      </a:pPr>
                      <a:r>
                        <a:rPr lang="en-US" sz="1200" b="0" kern="1200">
                          <a:effectLst/>
                          <a:latin typeface="Arial" panose="020B0604020202020204" pitchFamily="34" charset="0"/>
                          <a:ea typeface="MS PGothic" panose="020B0600070205080204" pitchFamily="34" charset="-128"/>
                          <a:cs typeface="Arial" panose="020B0604020202020204" pitchFamily="34" charset="0"/>
                        </a:rPr>
                        <a:t>Review</a:t>
                      </a:r>
                      <a:endParaRPr lang="en-IN" sz="12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200" dirty="0"/>
                        <a:t>GE</a:t>
                      </a:r>
                      <a:r>
                        <a:rPr lang="en-US" sz="1200" baseline="0" dirty="0"/>
                        <a:t> Smart sheet</a:t>
                      </a:r>
                      <a:endParaRPr lang="en-US" sz="12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solidFill>
                            <a:schemeClr val="dk1"/>
                          </a:solidFill>
                          <a:latin typeface="+mn-lt"/>
                          <a:ea typeface="+mn-ea"/>
                          <a:cs typeface="+mn-cs"/>
                        </a:rPr>
                        <a:t>Weekly</a:t>
                      </a:r>
                      <a:endParaRPr lang="en-IN" sz="1200" baseline="0" dirty="0">
                        <a:solidFill>
                          <a:schemeClr val="dk1"/>
                        </a:solidFill>
                        <a:latin typeface="+mn-lt"/>
                        <a:ea typeface="+mn-ea"/>
                        <a:cs typeface="+mn-cs"/>
                      </a:endParaRPr>
                    </a:p>
                  </a:txBody>
                  <a:tcPr marL="68580" marR="68580" marT="0" marB="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aseline="0">
                          <a:solidFill>
                            <a:schemeClr val="dk1"/>
                          </a:solidFill>
                          <a:latin typeface="+mn-lt"/>
                          <a:ea typeface="+mn-ea"/>
                          <a:cs typeface="+mn-cs"/>
                        </a:rPr>
                        <a:t>Weekly</a:t>
                      </a:r>
                      <a:endParaRPr lang="en-IN" sz="1200" baseline="0">
                        <a:solidFill>
                          <a:schemeClr val="dk1"/>
                        </a:solidFill>
                        <a:latin typeface="+mn-lt"/>
                        <a:ea typeface="+mn-ea"/>
                        <a:cs typeface="+mn-cs"/>
                      </a:endParaRPr>
                    </a:p>
                  </a:txBody>
                  <a:tcPr marL="68580" marR="68580" marT="0" marB="0"/>
                </a:tc>
                <a:tc>
                  <a:txBody>
                    <a:bodyPr/>
                    <a:lstStyle/>
                    <a:p>
                      <a:r>
                        <a:rPr lang="en-US" sz="1200" dirty="0"/>
                        <a:t>Client,</a:t>
                      </a:r>
                      <a:r>
                        <a:rPr lang="en-US" sz="1200" baseline="0" dirty="0"/>
                        <a:t> GPM, and Rollout lead, Functional lead, Technical lead and </a:t>
                      </a:r>
                      <a:r>
                        <a:rPr lang="en-US" sz="1200" dirty="0"/>
                        <a:t> Project team</a:t>
                      </a:r>
                    </a:p>
                    <a:p>
                      <a:endParaRPr lang="en-US" sz="1200" dirty="0"/>
                    </a:p>
                  </a:txBody>
                  <a:tcPr/>
                </a:tc>
                <a:tc>
                  <a:txBody>
                    <a:bodyPr/>
                    <a:lstStyle/>
                    <a:p>
                      <a:r>
                        <a:rPr lang="en-US" sz="1200" dirty="0"/>
                        <a:t>Client,</a:t>
                      </a:r>
                      <a:r>
                        <a:rPr lang="en-US" sz="1200" baseline="0" dirty="0"/>
                        <a:t> GPM, and Rollout lead, Functional lead, Technical lead and </a:t>
                      </a:r>
                      <a:r>
                        <a:rPr lang="en-US" sz="1200" dirty="0"/>
                        <a:t> Project team</a:t>
                      </a:r>
                    </a:p>
                  </a:txBody>
                  <a:tcPr/>
                </a:tc>
                <a:tc>
                  <a:txBody>
                    <a:bodyPr/>
                    <a:lstStyle/>
                    <a:p>
                      <a:r>
                        <a:rPr lang="en-US" sz="1200" dirty="0"/>
                        <a:t>GPM</a:t>
                      </a:r>
                    </a:p>
                  </a:txBody>
                  <a:tcPr/>
                </a:tc>
                <a:extLst>
                  <a:ext uri="{0D108BD9-81ED-4DB2-BD59-A6C34878D82A}">
                    <a16:rowId xmlns:a16="http://schemas.microsoft.com/office/drawing/2014/main" val="693962942"/>
                  </a:ext>
                </a:extLst>
              </a:tr>
              <a:tr h="614273">
                <a:tc>
                  <a:txBody>
                    <a:bodyPr/>
                    <a:lstStyle/>
                    <a:p>
                      <a:pPr>
                        <a:spcAft>
                          <a:spcPts val="0"/>
                        </a:spcAft>
                      </a:pPr>
                      <a:r>
                        <a:rPr lang="en-US" sz="1200" kern="1200">
                          <a:effectLst/>
                          <a:latin typeface="Arial" panose="020B0604020202020204" pitchFamily="34" charset="0"/>
                          <a:ea typeface="MS PGothic" panose="020B0600070205080204" pitchFamily="34" charset="-128"/>
                        </a:rPr>
                        <a:t>Program Progress Review </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200" dirty="0"/>
                        <a:t>GE Box folder</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solidFill>
                            <a:schemeClr val="dk1"/>
                          </a:solidFill>
                          <a:latin typeface="+mn-lt"/>
                          <a:ea typeface="+mn-ea"/>
                          <a:cs typeface="+mn-cs"/>
                        </a:rPr>
                        <a:t>Quarterly </a:t>
                      </a:r>
                      <a:endParaRPr lang="en-IN" sz="1200" baseline="0" dirty="0">
                        <a:solidFill>
                          <a:schemeClr val="dk1"/>
                        </a:solidFill>
                        <a:latin typeface="+mn-lt"/>
                        <a:ea typeface="+mn-ea"/>
                        <a:cs typeface="+mn-cs"/>
                      </a:endParaRPr>
                    </a:p>
                  </a:txBody>
                  <a:tcPr marL="68580" marR="68580" marT="0" marB="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solidFill>
                            <a:schemeClr val="dk1"/>
                          </a:solidFill>
                          <a:latin typeface="+mn-lt"/>
                          <a:ea typeface="+mn-ea"/>
                          <a:cs typeface="+mn-cs"/>
                        </a:rPr>
                        <a:t>Quarterly </a:t>
                      </a:r>
                      <a:endParaRPr lang="en-IN" sz="1200" baseline="0" dirty="0">
                        <a:solidFill>
                          <a:schemeClr val="dk1"/>
                        </a:solidFill>
                        <a:latin typeface="+mn-lt"/>
                        <a:ea typeface="+mn-ea"/>
                        <a:cs typeface="+mn-cs"/>
                      </a:endParaRPr>
                    </a:p>
                  </a:txBody>
                  <a:tcPr marL="68580" marR="68580" marT="0" marB="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Client,</a:t>
                      </a:r>
                      <a:r>
                        <a:rPr lang="en-US" sz="1200" baseline="0" dirty="0"/>
                        <a:t> Account Lead, GPM, and Rollout lead, Functional lead, Technical lead and </a:t>
                      </a:r>
                      <a:r>
                        <a:rPr lang="en-US" sz="1200" dirty="0"/>
                        <a:t> Project team</a:t>
                      </a:r>
                    </a:p>
                    <a:p>
                      <a:endParaRPr lang="en-US" sz="12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Client,</a:t>
                      </a:r>
                      <a:r>
                        <a:rPr lang="en-US" sz="1200" baseline="0" dirty="0"/>
                        <a:t> Account Lead, GPM, and Rollout lead, Functional lead, Technical lead and </a:t>
                      </a:r>
                      <a:r>
                        <a:rPr lang="en-US" sz="1200" dirty="0"/>
                        <a:t> Project team</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73262"/>
                          </a:solidFill>
                          <a:effectLst/>
                          <a:uLnTx/>
                          <a:uFillTx/>
                          <a:latin typeface="Georgia"/>
                          <a:ea typeface="+mn-ea"/>
                          <a:cs typeface="+mn-cs"/>
                        </a:rPr>
                        <a:t>GPM</a:t>
                      </a:r>
                      <a:endParaRPr kumimoji="0" lang="en-US" sz="1200" b="0" i="0" u="none" strike="noStrike" kern="0" cap="none" spc="0" normalizeH="0" baseline="0" noProof="0" dirty="0">
                        <a:ln>
                          <a:noFill/>
                        </a:ln>
                        <a:solidFill>
                          <a:srgbClr val="073262"/>
                        </a:solidFill>
                        <a:effectLst/>
                        <a:uLnTx/>
                        <a:uFillTx/>
                        <a:latin typeface="Georgia"/>
                        <a:ea typeface="+mn-ea"/>
                        <a:cs typeface="+mn-cs"/>
                      </a:endParaRPr>
                    </a:p>
                  </a:txBody>
                  <a:tcPr/>
                </a:tc>
                <a:extLst>
                  <a:ext uri="{0D108BD9-81ED-4DB2-BD59-A6C34878D82A}">
                    <a16:rowId xmlns:a16="http://schemas.microsoft.com/office/drawing/2014/main" val="1034442747"/>
                  </a:ext>
                </a:extLst>
              </a:tr>
              <a:tr h="614273">
                <a:tc>
                  <a:txBody>
                    <a:bodyPr/>
                    <a:lstStyle/>
                    <a:p>
                      <a:pPr>
                        <a:spcAft>
                          <a:spcPts val="0"/>
                        </a:spcAft>
                      </a:pPr>
                      <a:r>
                        <a:rPr lang="en-US" sz="1200" kern="1200" dirty="0">
                          <a:effectLst/>
                          <a:latin typeface="Arial" panose="020B0604020202020204" pitchFamily="34" charset="0"/>
                          <a:ea typeface="MS PGothic" panose="020B0600070205080204" pitchFamily="34" charset="-128"/>
                        </a:rPr>
                        <a:t>Internal Review</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200" dirty="0"/>
                        <a:t>Project</a:t>
                      </a:r>
                      <a:r>
                        <a:rPr lang="en-US" sz="1200" baseline="0" dirty="0"/>
                        <a:t> </a:t>
                      </a:r>
                      <a:r>
                        <a:rPr lang="en-US" sz="1200" baseline="0" dirty="0" err="1"/>
                        <a:t>sharepath</a:t>
                      </a:r>
                      <a:endParaRPr lang="en-US" sz="12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solidFill>
                            <a:schemeClr val="dk1"/>
                          </a:solidFill>
                          <a:latin typeface="+mn-lt"/>
                          <a:ea typeface="+mn-ea"/>
                          <a:cs typeface="+mn-cs"/>
                        </a:rPr>
                        <a:t>Weekly</a:t>
                      </a:r>
                      <a:endParaRPr lang="en-IN" sz="1200" baseline="0" dirty="0">
                        <a:solidFill>
                          <a:schemeClr val="dk1"/>
                        </a:solidFill>
                        <a:latin typeface="+mn-lt"/>
                        <a:ea typeface="+mn-ea"/>
                        <a:cs typeface="+mn-cs"/>
                      </a:endParaRPr>
                    </a:p>
                  </a:txBody>
                  <a:tcPr marL="68580" marR="68580" marT="0" marB="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solidFill>
                            <a:schemeClr val="dk1"/>
                          </a:solidFill>
                          <a:latin typeface="+mn-lt"/>
                          <a:ea typeface="+mn-ea"/>
                          <a:cs typeface="+mn-cs"/>
                        </a:rPr>
                        <a:t>Weekly</a:t>
                      </a:r>
                      <a:endParaRPr lang="en-IN" sz="1200" baseline="0" dirty="0">
                        <a:solidFill>
                          <a:schemeClr val="dk1"/>
                        </a:solidFill>
                        <a:latin typeface="+mn-lt"/>
                        <a:ea typeface="+mn-ea"/>
                        <a:cs typeface="+mn-cs"/>
                      </a:endParaRPr>
                    </a:p>
                  </a:txBody>
                  <a:tcPr marL="68580" marR="68580" marT="0" marB="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t>GPM, and Rollout lead, Functional lead, Technical lead and </a:t>
                      </a:r>
                      <a:r>
                        <a:rPr lang="en-US" sz="1200" dirty="0"/>
                        <a:t> Project team</a:t>
                      </a:r>
                    </a:p>
                    <a:p>
                      <a:endParaRPr lang="en-US" sz="12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t>GPM, and Rollout lead, Functional lead, Technical lead and </a:t>
                      </a:r>
                      <a:r>
                        <a:rPr lang="en-US" sz="1200" dirty="0"/>
                        <a:t> Project team</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73262"/>
                          </a:solidFill>
                          <a:effectLst/>
                          <a:uLnTx/>
                          <a:uFillTx/>
                          <a:latin typeface="Georgia"/>
                          <a:ea typeface="+mn-ea"/>
                          <a:cs typeface="+mn-cs"/>
                        </a:rPr>
                        <a:t>GPM</a:t>
                      </a:r>
                    </a:p>
                  </a:txBody>
                  <a:tcPr/>
                </a:tc>
                <a:extLst>
                  <a:ext uri="{0D108BD9-81ED-4DB2-BD59-A6C34878D82A}">
                    <a16:rowId xmlns:a16="http://schemas.microsoft.com/office/drawing/2014/main" val="2581460440"/>
                  </a:ext>
                </a:extLst>
              </a:tr>
            </a:tbl>
          </a:graphicData>
        </a:graphic>
      </p:graphicFrame>
    </p:spTree>
    <p:extLst>
      <p:ext uri="{BB962C8B-B14F-4D97-AF65-F5344CB8AC3E}">
        <p14:creationId xmlns:p14="http://schemas.microsoft.com/office/powerpoint/2010/main" val="85204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1"/>
          </p:nvPr>
        </p:nvSpPr>
        <p:spPr>
          <a:xfrm>
            <a:off x="460744" y="471715"/>
            <a:ext cx="7235456" cy="533400"/>
          </a:xfrm>
        </p:spPr>
        <p:txBody>
          <a:bodyPr/>
          <a:lstStyle/>
          <a:p>
            <a:pPr marL="0" indent="0">
              <a:buNone/>
            </a:pPr>
            <a:r>
              <a:rPr lang="en-US" dirty="0"/>
              <a:t>Red Phone / Escalation Matrix</a:t>
            </a:r>
          </a:p>
        </p:txBody>
      </p:sp>
      <p:sp>
        <p:nvSpPr>
          <p:cNvPr id="4" name="TextBox 3">
            <a:extLst>
              <a:ext uri="{FF2B5EF4-FFF2-40B4-BE49-F238E27FC236}">
                <a16:creationId xmlns:a16="http://schemas.microsoft.com/office/drawing/2014/main" id="{A3771C6F-236D-4B7B-9738-F29C9FCB38E4}"/>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005115"/>
            <a:ext cx="8686800" cy="2728685"/>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62400"/>
            <a:ext cx="8915400" cy="2209800"/>
          </a:xfrm>
          <a:prstGeom prst="rect">
            <a:avLst/>
          </a:prstGeom>
        </p:spPr>
      </p:pic>
    </p:spTree>
    <p:extLst>
      <p:ext uri="{BB962C8B-B14F-4D97-AF65-F5344CB8AC3E}">
        <p14:creationId xmlns:p14="http://schemas.microsoft.com/office/powerpoint/2010/main" val="378036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4543" y="260645"/>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rPr>
              <a:t>Risks in the Project /Process</a:t>
            </a:r>
          </a:p>
        </p:txBody>
      </p:sp>
      <p:sp>
        <p:nvSpPr>
          <p:cNvPr id="10" name="TextBox 9"/>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pic>
        <p:nvPicPr>
          <p:cNvPr id="2" name="Picture 1"/>
          <p:cNvPicPr>
            <a:picLocks noChangeAspect="1"/>
          </p:cNvPicPr>
          <p:nvPr/>
        </p:nvPicPr>
        <p:blipFill>
          <a:blip r:embed="rId2"/>
          <a:stretch>
            <a:fillRect/>
          </a:stretch>
        </p:blipFill>
        <p:spPr>
          <a:xfrm>
            <a:off x="838200" y="894958"/>
            <a:ext cx="10820400" cy="5429641"/>
          </a:xfrm>
          <a:prstGeom prst="rect">
            <a:avLst/>
          </a:prstGeom>
        </p:spPr>
      </p:pic>
    </p:spTree>
    <p:extLst>
      <p:ext uri="{BB962C8B-B14F-4D97-AF65-F5344CB8AC3E}">
        <p14:creationId xmlns:p14="http://schemas.microsoft.com/office/powerpoint/2010/main" val="672264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8441282" cy="1447800"/>
          </a:xfrm>
        </p:spPr>
        <p:txBody>
          <a:bodyPr>
            <a:normAutofit fontScale="77500" lnSpcReduction="20000"/>
          </a:bodyPr>
          <a:lstStyle/>
          <a:p>
            <a:pPr marL="0" indent="0">
              <a:buNone/>
            </a:pPr>
            <a:r>
              <a:rPr lang="en-US" dirty="0">
                <a:latin typeface="Georgia" panose="02040502050405020303" pitchFamily="18" charset="0"/>
              </a:rPr>
              <a:t>Step 6</a:t>
            </a:r>
          </a:p>
          <a:p>
            <a:pPr marL="0" indent="0">
              <a:buNone/>
            </a:pPr>
            <a:br>
              <a:rPr lang="en-US" dirty="0">
                <a:latin typeface="Georgia" panose="02040502050405020303" pitchFamily="18" charset="0"/>
              </a:rPr>
            </a:br>
            <a:r>
              <a:rPr lang="en-US" dirty="0">
                <a:latin typeface="Georgia" panose="02040502050405020303" pitchFamily="18" charset="0"/>
              </a:rPr>
              <a:t>Visual Management Standardization</a:t>
            </a:r>
          </a:p>
        </p:txBody>
      </p:sp>
    </p:spTree>
    <p:extLst>
      <p:ext uri="{BB962C8B-B14F-4D97-AF65-F5344CB8AC3E}">
        <p14:creationId xmlns:p14="http://schemas.microsoft.com/office/powerpoint/2010/main" val="138510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D658D8-9E57-4D64-B605-82725E92879B}"/>
              </a:ext>
            </a:extLst>
          </p:cNvPr>
          <p:cNvSpPr>
            <a:spLocks noGrp="1"/>
          </p:cNvSpPr>
          <p:nvPr>
            <p:ph type="body" sz="quarter" idx="11"/>
          </p:nvPr>
        </p:nvSpPr>
        <p:spPr>
          <a:xfrm>
            <a:off x="460744" y="471715"/>
            <a:ext cx="9978656" cy="533400"/>
          </a:xfrm>
        </p:spPr>
        <p:txBody>
          <a:bodyPr/>
          <a:lstStyle/>
          <a:p>
            <a:pPr marL="0" indent="0">
              <a:buNone/>
            </a:pPr>
            <a:r>
              <a:rPr lang="en-US" dirty="0"/>
              <a:t>Dashboards – Customer Status Report Dashboards</a:t>
            </a:r>
          </a:p>
        </p:txBody>
      </p:sp>
      <p:sp>
        <p:nvSpPr>
          <p:cNvPr id="6" name="TextBox 5">
            <a:extLst>
              <a:ext uri="{FF2B5EF4-FFF2-40B4-BE49-F238E27FC236}">
                <a16:creationId xmlns:a16="http://schemas.microsoft.com/office/drawing/2014/main" id="{649FA5EB-4EB8-408C-83E6-7B300554DAC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pic>
        <p:nvPicPr>
          <p:cNvPr id="7" name="Picture 6"/>
          <p:cNvPicPr>
            <a:picLocks noChangeAspect="1"/>
          </p:cNvPicPr>
          <p:nvPr/>
        </p:nvPicPr>
        <p:blipFill>
          <a:blip r:embed="rId2"/>
          <a:stretch>
            <a:fillRect/>
          </a:stretch>
        </p:blipFill>
        <p:spPr>
          <a:xfrm>
            <a:off x="762000" y="1015351"/>
            <a:ext cx="10536767" cy="5233616"/>
          </a:xfrm>
          <a:prstGeom prst="rect">
            <a:avLst/>
          </a:prstGeom>
        </p:spPr>
      </p:pic>
    </p:spTree>
    <p:extLst>
      <p:ext uri="{BB962C8B-B14F-4D97-AF65-F5344CB8AC3E}">
        <p14:creationId xmlns:p14="http://schemas.microsoft.com/office/powerpoint/2010/main" val="267367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8441281" cy="1447800"/>
          </a:xfrm>
        </p:spPr>
        <p:txBody>
          <a:bodyPr/>
          <a:lstStyle/>
          <a:p>
            <a:r>
              <a:rPr lang="en-US" sz="4800" dirty="0"/>
              <a:t>Step 1</a:t>
            </a:r>
            <a:br>
              <a:rPr lang="en-US" sz="4800" dirty="0"/>
            </a:br>
            <a:r>
              <a:rPr lang="en-US" sz="4800" dirty="0"/>
              <a:t>Building Process Framework</a:t>
            </a:r>
          </a:p>
        </p:txBody>
      </p:sp>
    </p:spTree>
    <p:extLst>
      <p:ext uri="{BB962C8B-B14F-4D97-AF65-F5344CB8AC3E}">
        <p14:creationId xmlns:p14="http://schemas.microsoft.com/office/powerpoint/2010/main" val="37220010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4212" y="304800"/>
            <a:ext cx="11887200" cy="628649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prstClr val="white"/>
              </a:solidFill>
              <a:latin typeface="Georgia"/>
            </a:endParaRPr>
          </a:p>
        </p:txBody>
      </p:sp>
      <p:sp>
        <p:nvSpPr>
          <p:cNvPr id="3" name="Rounded Rectangle 2"/>
          <p:cNvSpPr/>
          <p:nvPr/>
        </p:nvSpPr>
        <p:spPr>
          <a:xfrm>
            <a:off x="215332" y="389884"/>
            <a:ext cx="11748068" cy="867415"/>
          </a:xfrm>
          <a:prstGeom prst="roundRect">
            <a:avLst>
              <a:gd name="adj" fmla="val 7105"/>
            </a:avLst>
          </a:prstGeom>
          <a:solidFill>
            <a:schemeClr val="tx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69392"/>
          <a:stretch/>
        </p:blipFill>
        <p:spPr>
          <a:xfrm>
            <a:off x="11367830" y="460362"/>
            <a:ext cx="504161" cy="606437"/>
          </a:xfrm>
          <a:prstGeom prst="rect">
            <a:avLst/>
          </a:prstGeom>
        </p:spPr>
      </p:pic>
      <p:sp>
        <p:nvSpPr>
          <p:cNvPr id="4" name="TextBox 3"/>
          <p:cNvSpPr txBox="1"/>
          <p:nvPr/>
        </p:nvSpPr>
        <p:spPr>
          <a:xfrm>
            <a:off x="215333" y="525769"/>
            <a:ext cx="2881265" cy="584775"/>
          </a:xfrm>
          <a:prstGeom prst="rect">
            <a:avLst/>
          </a:prstGeom>
          <a:noFill/>
        </p:spPr>
        <p:txBody>
          <a:bodyPr wrap="square" rtlCol="0">
            <a:spAutoFit/>
          </a:bodyPr>
          <a:lstStyle/>
          <a:p>
            <a:r>
              <a:rPr lang="en-US" sz="1600" b="1" dirty="0">
                <a:solidFill>
                  <a:srgbClr val="073262"/>
                </a:solidFill>
                <a:latin typeface="Georgia"/>
              </a:rPr>
              <a:t>DPIS, </a:t>
            </a:r>
            <a:br>
              <a:rPr lang="en-US" sz="1600" b="1" dirty="0">
                <a:solidFill>
                  <a:srgbClr val="073262"/>
                </a:solidFill>
                <a:latin typeface="Georgia"/>
              </a:rPr>
            </a:br>
            <a:r>
              <a:rPr lang="en-US" sz="1600" b="1" dirty="0">
                <a:solidFill>
                  <a:srgbClr val="073262"/>
                </a:solidFill>
                <a:latin typeface="Georgia"/>
              </a:rPr>
              <a:t>Ops Effectiveness</a:t>
            </a:r>
          </a:p>
        </p:txBody>
      </p:sp>
      <p:cxnSp>
        <p:nvCxnSpPr>
          <p:cNvPr id="10" name="Straight Connector 9"/>
          <p:cNvCxnSpPr/>
          <p:nvPr/>
        </p:nvCxnSpPr>
        <p:spPr>
          <a:xfrm>
            <a:off x="11220450" y="389884"/>
            <a:ext cx="0" cy="86741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2740901" y="555756"/>
            <a:ext cx="1748614" cy="488182"/>
            <a:chOff x="1368450" y="5559972"/>
            <a:chExt cx="5045384" cy="1384294"/>
          </a:xfrm>
        </p:grpSpPr>
        <p:grpSp>
          <p:nvGrpSpPr>
            <p:cNvPr id="58" name="Group 83">
              <a:extLst>
                <a:ext uri="{FF2B5EF4-FFF2-40B4-BE49-F238E27FC236}">
                  <a16:creationId xmlns:a16="http://schemas.microsoft.com/office/drawing/2014/main" id="{E7A78FD2-F386-41E0-84CB-8AF0F4D73CC9}"/>
                </a:ext>
              </a:extLst>
            </p:cNvPr>
            <p:cNvGrpSpPr>
              <a:grpSpLocks/>
            </p:cNvGrpSpPr>
            <p:nvPr/>
          </p:nvGrpSpPr>
          <p:grpSpPr bwMode="auto">
            <a:xfrm>
              <a:off x="1368450" y="5559972"/>
              <a:ext cx="1638964" cy="1044575"/>
              <a:chOff x="4810957" y="1661200"/>
              <a:chExt cx="1981199" cy="1260489"/>
            </a:xfrm>
            <a:solidFill>
              <a:schemeClr val="accent2"/>
            </a:solidFill>
          </p:grpSpPr>
          <p:sp>
            <p:nvSpPr>
              <p:cNvPr id="60" name="Isosceles Triangle 59">
                <a:extLst>
                  <a:ext uri="{FF2B5EF4-FFF2-40B4-BE49-F238E27FC236}">
                    <a16:creationId xmlns:a16="http://schemas.microsoft.com/office/drawing/2014/main" id="{E0CA8CB5-1255-4B8E-8572-7BE4F9ABF6D7}"/>
                  </a:ext>
                </a:extLst>
              </p:cNvPr>
              <p:cNvSpPr/>
              <p:nvPr/>
            </p:nvSpPr>
            <p:spPr>
              <a:xfrm rot="8929827">
                <a:off x="5232489" y="2304854"/>
                <a:ext cx="603557" cy="6168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 dirty="0">
                  <a:solidFill>
                    <a:prstClr val="white"/>
                  </a:solidFill>
                  <a:latin typeface="Georgia"/>
                </a:endParaRPr>
              </a:p>
            </p:txBody>
          </p:sp>
          <p:sp>
            <p:nvSpPr>
              <p:cNvPr id="61" name="Rounded Rectangle 261">
                <a:extLst>
                  <a:ext uri="{FF2B5EF4-FFF2-40B4-BE49-F238E27FC236}">
                    <a16:creationId xmlns:a16="http://schemas.microsoft.com/office/drawing/2014/main" id="{3F7BB69F-A176-4F76-A415-7741847544D5}"/>
                  </a:ext>
                </a:extLst>
              </p:cNvPr>
              <p:cNvSpPr/>
              <p:nvPr/>
            </p:nvSpPr>
            <p:spPr>
              <a:xfrm>
                <a:off x="4810957" y="1661200"/>
                <a:ext cx="1981199" cy="925252"/>
              </a:xfrm>
              <a:prstGeom prst="roundRect">
                <a:avLst>
                  <a:gd name="adj" fmla="val 20221"/>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900" dirty="0">
                    <a:solidFill>
                      <a:prstClr val="white"/>
                    </a:solidFill>
                    <a:latin typeface="Georgia"/>
                  </a:rPr>
                  <a:t>Emma</a:t>
                </a:r>
              </a:p>
            </p:txBody>
          </p:sp>
        </p:grpSp>
        <p:sp>
          <p:nvSpPr>
            <p:cNvPr id="59" name="TextBox 29"/>
            <p:cNvSpPr txBox="1">
              <a:spLocks noChangeArrowheads="1"/>
            </p:cNvSpPr>
            <p:nvPr/>
          </p:nvSpPr>
          <p:spPr bwMode="auto">
            <a:xfrm>
              <a:off x="2184399" y="6376988"/>
              <a:ext cx="4229435" cy="5672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pPr algn="ctr"/>
              <a:r>
                <a:rPr lang="en-US" altLang="en-US" sz="700" b="1" dirty="0">
                  <a:solidFill>
                    <a:prstClr val="white"/>
                  </a:solidFill>
                </a:rPr>
                <a:t>On-demand Op Excellence!</a:t>
              </a:r>
            </a:p>
          </p:txBody>
        </p:sp>
      </p:grpSp>
      <p:cxnSp>
        <p:nvCxnSpPr>
          <p:cNvPr id="14" name="Straight Connector 13"/>
          <p:cNvCxnSpPr/>
          <p:nvPr/>
        </p:nvCxnSpPr>
        <p:spPr>
          <a:xfrm>
            <a:off x="2533650" y="469886"/>
            <a:ext cx="0" cy="66447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rot="5400000">
            <a:off x="2467027" y="732830"/>
            <a:ext cx="271831" cy="138585"/>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eorgia"/>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4891" y="763580"/>
            <a:ext cx="1224069" cy="430873"/>
          </a:xfrm>
          <a:prstGeom prst="rect">
            <a:avLst/>
          </a:prstGeom>
        </p:spPr>
      </p:pic>
      <p:grpSp>
        <p:nvGrpSpPr>
          <p:cNvPr id="72" name="Group 71"/>
          <p:cNvGrpSpPr/>
          <p:nvPr/>
        </p:nvGrpSpPr>
        <p:grpSpPr>
          <a:xfrm>
            <a:off x="10332087" y="491361"/>
            <a:ext cx="576070" cy="619182"/>
            <a:chOff x="8841391" y="184589"/>
            <a:chExt cx="2693987" cy="2895600"/>
          </a:xfrm>
        </p:grpSpPr>
        <p:sp>
          <p:nvSpPr>
            <p:cNvPr id="73" name="Freeform 72"/>
            <p:cNvSpPr/>
            <p:nvPr/>
          </p:nvSpPr>
          <p:spPr>
            <a:xfrm rot="12190088">
              <a:off x="8841391" y="184589"/>
              <a:ext cx="2693987" cy="2895600"/>
            </a:xfrm>
            <a:custGeom>
              <a:avLst/>
              <a:gdLst>
                <a:gd name="connsiteX0" fmla="*/ 2042097 w 2931247"/>
                <a:gd name="connsiteY0" fmla="*/ 3032197 h 3150739"/>
                <a:gd name="connsiteX1" fmla="*/ 118541 w 2931247"/>
                <a:gd name="connsiteY1" fmla="*/ 2261589 h 3150739"/>
                <a:gd name="connsiteX2" fmla="*/ 889150 w 2931247"/>
                <a:gd name="connsiteY2" fmla="*/ 338033 h 3150739"/>
                <a:gd name="connsiteX3" fmla="*/ 1029857 w 2931247"/>
                <a:gd name="connsiteY3" fmla="*/ 286047 h 3150739"/>
                <a:gd name="connsiteX4" fmla="*/ 1093317 w 2931247"/>
                <a:gd name="connsiteY4" fmla="*/ 269647 h 3150739"/>
                <a:gd name="connsiteX5" fmla="*/ 1292197 w 2931247"/>
                <a:gd name="connsiteY5" fmla="*/ 0 h 3150739"/>
                <a:gd name="connsiteX6" fmla="*/ 1454273 w 2931247"/>
                <a:gd name="connsiteY6" fmla="*/ 219747 h 3150739"/>
                <a:gd name="connsiteX7" fmla="*/ 1458797 w 2931247"/>
                <a:gd name="connsiteY7" fmla="*/ 219504 h 3150739"/>
                <a:gd name="connsiteX8" fmla="*/ 2812705 w 2931247"/>
                <a:gd name="connsiteY8" fmla="*/ 1108642 h 3150739"/>
                <a:gd name="connsiteX9" fmla="*/ 2042097 w 2931247"/>
                <a:gd name="connsiteY9" fmla="*/ 3032197 h 315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1247" h="3150739">
                  <a:moveTo>
                    <a:pt x="2042097" y="3032197"/>
                  </a:moveTo>
                  <a:cubicBezTo>
                    <a:pt x="1298124" y="3350575"/>
                    <a:pt x="436919" y="3005562"/>
                    <a:pt x="118541" y="2261589"/>
                  </a:cubicBezTo>
                  <a:cubicBezTo>
                    <a:pt x="-199836" y="1517616"/>
                    <a:pt x="145177" y="656411"/>
                    <a:pt x="889150" y="338033"/>
                  </a:cubicBezTo>
                  <a:cubicBezTo>
                    <a:pt x="935648" y="318135"/>
                    <a:pt x="982604" y="300828"/>
                    <a:pt x="1029857" y="286047"/>
                  </a:cubicBezTo>
                  <a:lnTo>
                    <a:pt x="1093317" y="269647"/>
                  </a:lnTo>
                  <a:lnTo>
                    <a:pt x="1292197" y="0"/>
                  </a:lnTo>
                  <a:lnTo>
                    <a:pt x="1454273" y="219747"/>
                  </a:lnTo>
                  <a:lnTo>
                    <a:pt x="1458797" y="219504"/>
                  </a:lnTo>
                  <a:cubicBezTo>
                    <a:pt x="2029798" y="217098"/>
                    <a:pt x="2573922" y="550662"/>
                    <a:pt x="2812705" y="1108642"/>
                  </a:cubicBezTo>
                  <a:cubicBezTo>
                    <a:pt x="3131083" y="1852615"/>
                    <a:pt x="2786070" y="2713820"/>
                    <a:pt x="2042097" y="30321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pic>
          <p:nvPicPr>
            <p:cNvPr id="74" name="Picture 55"/>
            <p:cNvPicPr>
              <a:picLocks noChangeAspect="1"/>
            </p:cNvPicPr>
            <p:nvPr/>
          </p:nvPicPr>
          <p:blipFill>
            <a:blip r:embed="rId4" cstate="print">
              <a:extLst>
                <a:ext uri="{28A0092B-C50C-407E-A947-70E740481C1C}">
                  <a14:useLocalDpi xmlns:a14="http://schemas.microsoft.com/office/drawing/2010/main" val="0"/>
                </a:ext>
              </a:extLst>
            </a:blip>
            <a:srcRect l="50000"/>
            <a:stretch>
              <a:fillRect/>
            </a:stretch>
          </p:blipFill>
          <p:spPr bwMode="auto">
            <a:xfrm>
              <a:off x="9017603" y="324289"/>
              <a:ext cx="187642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ounded Rectangle 74"/>
            <p:cNvSpPr/>
            <p:nvPr/>
          </p:nvSpPr>
          <p:spPr>
            <a:xfrm>
              <a:off x="9955816" y="919601"/>
              <a:ext cx="282575" cy="149225"/>
            </a:xfrm>
            <a:prstGeom prst="roundRect">
              <a:avLst/>
            </a:prstGeom>
            <a:solidFill>
              <a:srgbClr val="EEBC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6" name="Rounded Rectangle 75"/>
            <p:cNvSpPr/>
            <p:nvPr/>
          </p:nvSpPr>
          <p:spPr>
            <a:xfrm>
              <a:off x="10316178" y="862451"/>
              <a:ext cx="282575" cy="149225"/>
            </a:xfrm>
            <a:prstGeom prst="roundRect">
              <a:avLst/>
            </a:prstGeom>
            <a:solidFill>
              <a:srgbClr val="EEBC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7" name="Oval 76"/>
            <p:cNvSpPr/>
            <p:nvPr/>
          </p:nvSpPr>
          <p:spPr>
            <a:xfrm>
              <a:off x="10081228" y="976751"/>
              <a:ext cx="66675" cy="66675"/>
            </a:xfrm>
            <a:prstGeom prst="ellipse">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8" name="Oval 77"/>
            <p:cNvSpPr/>
            <p:nvPr/>
          </p:nvSpPr>
          <p:spPr>
            <a:xfrm>
              <a:off x="10381266" y="976751"/>
              <a:ext cx="66675" cy="66675"/>
            </a:xfrm>
            <a:prstGeom prst="ellipse">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grpSp>
      <p:grpSp>
        <p:nvGrpSpPr>
          <p:cNvPr id="79" name="Group 78"/>
          <p:cNvGrpSpPr/>
          <p:nvPr/>
        </p:nvGrpSpPr>
        <p:grpSpPr>
          <a:xfrm>
            <a:off x="8333351" y="498497"/>
            <a:ext cx="2281171" cy="496003"/>
            <a:chOff x="7365558" y="643672"/>
            <a:chExt cx="1601272" cy="266977"/>
          </a:xfrm>
        </p:grpSpPr>
        <p:sp>
          <p:nvSpPr>
            <p:cNvPr id="80" name="TextBox 72"/>
            <p:cNvSpPr>
              <a:spLocks/>
            </p:cNvSpPr>
            <p:nvPr/>
          </p:nvSpPr>
          <p:spPr bwMode="auto">
            <a:xfrm>
              <a:off x="7400552" y="796388"/>
              <a:ext cx="1352875" cy="114261"/>
            </a:xfrm>
            <a:custGeom>
              <a:avLst/>
              <a:gdLst>
                <a:gd name="T0" fmla="*/ 0 w 4638139"/>
                <a:gd name="T1" fmla="*/ 0 h 346123"/>
                <a:gd name="T2" fmla="*/ 5561285 w 4638139"/>
                <a:gd name="T3" fmla="*/ 14883 h 346123"/>
                <a:gd name="T4" fmla="*/ 5557949 w 4638139"/>
                <a:gd name="T5" fmla="*/ 680578 h 346123"/>
                <a:gd name="T6" fmla="*/ 0 w 4638139"/>
                <a:gd name="T7" fmla="*/ 665694 h 346123"/>
                <a:gd name="T8" fmla="*/ 0 w 4638139"/>
                <a:gd name="T9" fmla="*/ 0 h 346123"/>
                <a:gd name="T10" fmla="*/ 0 60000 65536"/>
                <a:gd name="T11" fmla="*/ 0 60000 65536"/>
                <a:gd name="T12" fmla="*/ 0 60000 65536"/>
                <a:gd name="T13" fmla="*/ 0 60000 65536"/>
                <a:gd name="T14" fmla="*/ 0 60000 65536"/>
                <a:gd name="T15" fmla="*/ 0 w 4638139"/>
                <a:gd name="T16" fmla="*/ 0 h 346123"/>
                <a:gd name="T17" fmla="*/ 4638139 w 4638139"/>
                <a:gd name="T18" fmla="*/ 346123 h 346123"/>
              </a:gdLst>
              <a:ahLst/>
              <a:cxnLst>
                <a:cxn ang="T10">
                  <a:pos x="T0" y="T1"/>
                </a:cxn>
                <a:cxn ang="T11">
                  <a:pos x="T2" y="T3"/>
                </a:cxn>
                <a:cxn ang="T12">
                  <a:pos x="T4" y="T5"/>
                </a:cxn>
                <a:cxn ang="T13">
                  <a:pos x="T6" y="T7"/>
                </a:cxn>
                <a:cxn ang="T14">
                  <a:pos x="T8" y="T9"/>
                </a:cxn>
              </a:cxnLst>
              <a:rect l="T15" t="T16" r="T17" b="T18"/>
              <a:pathLst>
                <a:path w="4638139" h="346123">
                  <a:moveTo>
                    <a:pt x="0" y="0"/>
                  </a:moveTo>
                  <a:lnTo>
                    <a:pt x="4638139" y="7569"/>
                  </a:lnTo>
                  <a:cubicBezTo>
                    <a:pt x="4637211" y="120420"/>
                    <a:pt x="4636284" y="233272"/>
                    <a:pt x="4635356" y="346123"/>
                  </a:cubicBezTo>
                  <a:lnTo>
                    <a:pt x="0" y="33855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8288" anchor="ct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700" dirty="0" err="1">
                  <a:solidFill>
                    <a:prstClr val="white"/>
                  </a:solidFill>
                </a:rPr>
                <a:t>Genpact’s</a:t>
              </a:r>
              <a:r>
                <a:rPr lang="en-US" altLang="en-US" sz="700" dirty="0">
                  <a:solidFill>
                    <a:prstClr val="white"/>
                  </a:solidFill>
                </a:rPr>
                <a:t> new culture assistant, powered by AI  </a:t>
              </a:r>
            </a:p>
          </p:txBody>
        </p:sp>
        <p:grpSp>
          <p:nvGrpSpPr>
            <p:cNvPr id="81" name="Group 128"/>
            <p:cNvGrpSpPr>
              <a:grpSpLocks/>
            </p:cNvGrpSpPr>
            <p:nvPr/>
          </p:nvGrpSpPr>
          <p:grpSpPr bwMode="auto">
            <a:xfrm>
              <a:off x="7365558" y="643672"/>
              <a:ext cx="1601272" cy="165662"/>
              <a:chOff x="1119099" y="1094906"/>
              <a:chExt cx="6073685" cy="628906"/>
            </a:xfrm>
          </p:grpSpPr>
          <p:sp>
            <p:nvSpPr>
              <p:cNvPr id="82" name="Isosceles Triangle 81"/>
              <p:cNvSpPr/>
              <p:nvPr/>
            </p:nvSpPr>
            <p:spPr>
              <a:xfrm rot="16200000">
                <a:off x="1137258" y="1247655"/>
                <a:ext cx="228802" cy="265119"/>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 dirty="0">
                  <a:solidFill>
                    <a:prstClr val="white"/>
                  </a:solidFill>
                  <a:latin typeface="Georgia"/>
                </a:endParaRPr>
              </a:p>
            </p:txBody>
          </p:sp>
          <p:sp>
            <p:nvSpPr>
              <p:cNvPr id="83" name="Rounded Rectangle 82"/>
              <p:cNvSpPr/>
              <p:nvPr/>
            </p:nvSpPr>
            <p:spPr>
              <a:xfrm>
                <a:off x="1287192" y="1179975"/>
                <a:ext cx="3165002" cy="4004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 dirty="0">
                  <a:solidFill>
                    <a:prstClr val="white"/>
                  </a:solidFill>
                  <a:latin typeface="Georgia"/>
                </a:endParaRPr>
              </a:p>
            </p:txBody>
          </p:sp>
          <p:grpSp>
            <p:nvGrpSpPr>
              <p:cNvPr id="84" name="Group 123"/>
              <p:cNvGrpSpPr>
                <a:grpSpLocks/>
              </p:cNvGrpSpPr>
              <p:nvPr/>
            </p:nvGrpSpPr>
            <p:grpSpPr bwMode="auto">
              <a:xfrm>
                <a:off x="1216119" y="1094906"/>
                <a:ext cx="5976665" cy="628906"/>
                <a:chOff x="998752" y="1272141"/>
                <a:chExt cx="5976665" cy="628906"/>
              </a:xfrm>
            </p:grpSpPr>
            <p:sp>
              <p:nvSpPr>
                <p:cNvPr id="85" name="TextBox 64"/>
                <p:cNvSpPr txBox="1">
                  <a:spLocks noChangeArrowheads="1"/>
                </p:cNvSpPr>
                <p:nvPr/>
              </p:nvSpPr>
              <p:spPr bwMode="auto">
                <a:xfrm>
                  <a:off x="4142097" y="1272141"/>
                  <a:ext cx="2833320" cy="62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1400" b="1" dirty="0">
                      <a:solidFill>
                        <a:srgbClr val="073262"/>
                      </a:solidFill>
                    </a:rPr>
                    <a:t>Amber</a:t>
                  </a:r>
                  <a:endParaRPr lang="en-US" altLang="en-US" sz="1050" b="1" dirty="0">
                    <a:solidFill>
                      <a:srgbClr val="073262"/>
                    </a:solidFill>
                  </a:endParaRPr>
                </a:p>
              </p:txBody>
            </p:sp>
            <p:sp>
              <p:nvSpPr>
                <p:cNvPr id="86" name="TextBox 59"/>
                <p:cNvSpPr txBox="1">
                  <a:spLocks noChangeArrowheads="1"/>
                </p:cNvSpPr>
                <p:nvPr/>
              </p:nvSpPr>
              <p:spPr bwMode="auto">
                <a:xfrm>
                  <a:off x="998752" y="1337336"/>
                  <a:ext cx="3418006" cy="44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800" dirty="0">
                      <a:solidFill>
                        <a:srgbClr val="00AECF"/>
                      </a:solidFill>
                    </a:rPr>
                    <a:t>Take charge, say it with </a:t>
                  </a:r>
                  <a:endParaRPr lang="en-US" altLang="en-US" sz="800" dirty="0">
                    <a:solidFill>
                      <a:prstClr val="white"/>
                    </a:solidFill>
                  </a:endParaRPr>
                </a:p>
              </p:txBody>
            </p:sp>
          </p:grpSp>
        </p:grpSp>
      </p:grpSp>
      <p:sp>
        <p:nvSpPr>
          <p:cNvPr id="40" name="TextBox 39"/>
          <p:cNvSpPr txBox="1"/>
          <p:nvPr/>
        </p:nvSpPr>
        <p:spPr>
          <a:xfrm>
            <a:off x="4470016" y="448752"/>
            <a:ext cx="1424665" cy="369332"/>
          </a:xfrm>
          <a:prstGeom prst="rect">
            <a:avLst/>
          </a:prstGeom>
          <a:noFill/>
        </p:spPr>
        <p:txBody>
          <a:bodyPr wrap="square" rtlCol="0">
            <a:spAutoFit/>
          </a:bodyPr>
          <a:lstStyle/>
          <a:p>
            <a:r>
              <a:rPr lang="en-US" b="1" dirty="0">
                <a:solidFill>
                  <a:srgbClr val="073262"/>
                </a:solidFill>
                <a:latin typeface="Georgia"/>
              </a:rPr>
              <a:t>LSS </a:t>
            </a:r>
            <a:r>
              <a:rPr lang="en-US" b="1" dirty="0">
                <a:solidFill>
                  <a:srgbClr val="00AECF"/>
                </a:solidFill>
                <a:latin typeface="Georgia"/>
              </a:rPr>
              <a:t>DNA</a:t>
            </a:r>
          </a:p>
        </p:txBody>
      </p:sp>
      <p:sp>
        <p:nvSpPr>
          <p:cNvPr id="52" name="Rounded Rectangle 51"/>
          <p:cNvSpPr/>
          <p:nvPr/>
        </p:nvSpPr>
        <p:spPr>
          <a:xfrm>
            <a:off x="2153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3" name="Rounded Rectangle 52"/>
          <p:cNvSpPr/>
          <p:nvPr/>
        </p:nvSpPr>
        <p:spPr>
          <a:xfrm>
            <a:off x="41396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4" name="Rounded Rectangle 53"/>
          <p:cNvSpPr/>
          <p:nvPr/>
        </p:nvSpPr>
        <p:spPr>
          <a:xfrm>
            <a:off x="80639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5" name="TextBox 54"/>
          <p:cNvSpPr txBox="1"/>
          <p:nvPr/>
        </p:nvSpPr>
        <p:spPr>
          <a:xfrm>
            <a:off x="215332" y="1744644"/>
            <a:ext cx="3823876" cy="646331"/>
          </a:xfrm>
          <a:prstGeom prst="rect">
            <a:avLst/>
          </a:prstGeom>
          <a:noFill/>
        </p:spPr>
        <p:txBody>
          <a:bodyPr wrap="square" rtlCol="0">
            <a:spAutoFit/>
          </a:bodyPr>
          <a:lstStyle/>
          <a:p>
            <a:pPr algn="ctr"/>
            <a:r>
              <a:rPr lang="en-US" sz="3600" b="1" dirty="0">
                <a:solidFill>
                  <a:srgbClr val="073262"/>
                </a:solidFill>
                <a:latin typeface="Georgia"/>
              </a:rPr>
              <a:t>LSS </a:t>
            </a:r>
            <a:r>
              <a:rPr lang="en-US" sz="3600" b="1" dirty="0">
                <a:solidFill>
                  <a:srgbClr val="00AECF"/>
                </a:solidFill>
                <a:latin typeface="Georgia"/>
              </a:rPr>
              <a:t>DNA</a:t>
            </a:r>
          </a:p>
        </p:txBody>
      </p:sp>
      <p:grpSp>
        <p:nvGrpSpPr>
          <p:cNvPr id="62" name="Group 61"/>
          <p:cNvGrpSpPr/>
          <p:nvPr/>
        </p:nvGrpSpPr>
        <p:grpSpPr>
          <a:xfrm>
            <a:off x="8479731" y="1637479"/>
            <a:ext cx="3205435" cy="835951"/>
            <a:chOff x="1368450" y="5559972"/>
            <a:chExt cx="5045384" cy="1293107"/>
          </a:xfrm>
        </p:grpSpPr>
        <p:grpSp>
          <p:nvGrpSpPr>
            <p:cNvPr id="63" name="Group 83">
              <a:extLst>
                <a:ext uri="{FF2B5EF4-FFF2-40B4-BE49-F238E27FC236}">
                  <a16:creationId xmlns:a16="http://schemas.microsoft.com/office/drawing/2014/main" id="{E7A78FD2-F386-41E0-84CB-8AF0F4D73CC9}"/>
                </a:ext>
              </a:extLst>
            </p:cNvPr>
            <p:cNvGrpSpPr>
              <a:grpSpLocks/>
            </p:cNvGrpSpPr>
            <p:nvPr/>
          </p:nvGrpSpPr>
          <p:grpSpPr bwMode="auto">
            <a:xfrm>
              <a:off x="1368450" y="5559972"/>
              <a:ext cx="1638964" cy="1044575"/>
              <a:chOff x="4810957" y="1661200"/>
              <a:chExt cx="1981199" cy="1260489"/>
            </a:xfrm>
            <a:solidFill>
              <a:schemeClr val="accent2"/>
            </a:solidFill>
          </p:grpSpPr>
          <p:sp>
            <p:nvSpPr>
              <p:cNvPr id="66" name="Isosceles Triangle 65">
                <a:extLst>
                  <a:ext uri="{FF2B5EF4-FFF2-40B4-BE49-F238E27FC236}">
                    <a16:creationId xmlns:a16="http://schemas.microsoft.com/office/drawing/2014/main" id="{E0CA8CB5-1255-4B8E-8572-7BE4F9ABF6D7}"/>
                  </a:ext>
                </a:extLst>
              </p:cNvPr>
              <p:cNvSpPr/>
              <p:nvPr/>
            </p:nvSpPr>
            <p:spPr>
              <a:xfrm rot="8929827">
                <a:off x="5232489" y="2304854"/>
                <a:ext cx="603557" cy="6168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prstClr val="white"/>
                  </a:solidFill>
                  <a:latin typeface="Georgia"/>
                </a:endParaRPr>
              </a:p>
            </p:txBody>
          </p:sp>
          <p:sp>
            <p:nvSpPr>
              <p:cNvPr id="67" name="Rounded Rectangle 261">
                <a:extLst>
                  <a:ext uri="{FF2B5EF4-FFF2-40B4-BE49-F238E27FC236}">
                    <a16:creationId xmlns:a16="http://schemas.microsoft.com/office/drawing/2014/main" id="{3F7BB69F-A176-4F76-A415-7741847544D5}"/>
                  </a:ext>
                </a:extLst>
              </p:cNvPr>
              <p:cNvSpPr/>
              <p:nvPr/>
            </p:nvSpPr>
            <p:spPr>
              <a:xfrm>
                <a:off x="4810957" y="1661200"/>
                <a:ext cx="1981199" cy="925252"/>
              </a:xfrm>
              <a:prstGeom prst="roundRect">
                <a:avLst>
                  <a:gd name="adj" fmla="val 20221"/>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solidFill>
                      <a:prstClr val="white"/>
                    </a:solidFill>
                    <a:latin typeface="Georgia"/>
                  </a:rPr>
                  <a:t>Emma</a:t>
                </a:r>
              </a:p>
            </p:txBody>
          </p:sp>
        </p:grpSp>
        <p:sp>
          <p:nvSpPr>
            <p:cNvPr id="64" name="TextBox 29"/>
            <p:cNvSpPr txBox="1">
              <a:spLocks noChangeArrowheads="1"/>
            </p:cNvSpPr>
            <p:nvPr/>
          </p:nvSpPr>
          <p:spPr bwMode="auto">
            <a:xfrm>
              <a:off x="2184399" y="6376988"/>
              <a:ext cx="4229435" cy="47609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pPr algn="ctr"/>
              <a:r>
                <a:rPr lang="en-US" altLang="en-US" sz="1400" b="1" dirty="0">
                  <a:solidFill>
                    <a:prstClr val="white"/>
                  </a:solidFill>
                </a:rPr>
                <a:t>On-demand Op Excellence!</a:t>
              </a:r>
            </a:p>
          </p:txBody>
        </p:sp>
      </p:grpSp>
      <p:sp>
        <p:nvSpPr>
          <p:cNvPr id="68" name="TextBox 67"/>
          <p:cNvSpPr txBox="1"/>
          <p:nvPr/>
        </p:nvSpPr>
        <p:spPr>
          <a:xfrm>
            <a:off x="2153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Lean T &amp; T %</a:t>
            </a:r>
          </a:p>
        </p:txBody>
      </p:sp>
      <p:sp>
        <p:nvSpPr>
          <p:cNvPr id="69" name="TextBox 68"/>
          <p:cNvSpPr txBox="1"/>
          <p:nvPr/>
        </p:nvSpPr>
        <p:spPr>
          <a:xfrm>
            <a:off x="215332" y="3158944"/>
            <a:ext cx="3877056" cy="523220"/>
          </a:xfrm>
          <a:prstGeom prst="rect">
            <a:avLst/>
          </a:prstGeom>
          <a:noFill/>
        </p:spPr>
        <p:txBody>
          <a:bodyPr wrap="square" rtlCol="0">
            <a:spAutoFit/>
          </a:bodyPr>
          <a:lstStyle/>
          <a:p>
            <a:pPr algn="ctr"/>
            <a:r>
              <a:rPr lang="en-US" sz="2800" b="1" dirty="0">
                <a:solidFill>
                  <a:srgbClr val="00AECF"/>
                </a:solidFill>
                <a:latin typeface="Georgia"/>
              </a:rPr>
              <a:t>100%</a:t>
            </a:r>
          </a:p>
        </p:txBody>
      </p:sp>
      <p:sp>
        <p:nvSpPr>
          <p:cNvPr id="70" name="TextBox 69"/>
          <p:cNvSpPr txBox="1"/>
          <p:nvPr/>
        </p:nvSpPr>
        <p:spPr>
          <a:xfrm>
            <a:off x="2153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Lean Certified%</a:t>
            </a:r>
          </a:p>
        </p:txBody>
      </p:sp>
      <p:sp>
        <p:nvSpPr>
          <p:cNvPr id="71" name="TextBox 70"/>
          <p:cNvSpPr txBox="1"/>
          <p:nvPr/>
        </p:nvSpPr>
        <p:spPr>
          <a:xfrm>
            <a:off x="215332" y="4084616"/>
            <a:ext cx="3877056" cy="523220"/>
          </a:xfrm>
          <a:prstGeom prst="rect">
            <a:avLst/>
          </a:prstGeom>
          <a:noFill/>
        </p:spPr>
        <p:txBody>
          <a:bodyPr wrap="square" rtlCol="0">
            <a:spAutoFit/>
          </a:bodyPr>
          <a:lstStyle/>
          <a:p>
            <a:pPr algn="ctr"/>
            <a:r>
              <a:rPr lang="en-US" sz="2800" b="1" dirty="0">
                <a:solidFill>
                  <a:srgbClr val="FF555F"/>
                </a:solidFill>
                <a:latin typeface="Georgia"/>
              </a:rPr>
              <a:t>100%</a:t>
            </a:r>
          </a:p>
        </p:txBody>
      </p:sp>
      <p:cxnSp>
        <p:nvCxnSpPr>
          <p:cNvPr id="6" name="Straight Connector 5"/>
          <p:cNvCxnSpPr/>
          <p:nvPr/>
        </p:nvCxnSpPr>
        <p:spPr>
          <a:xfrm>
            <a:off x="6679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679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2153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GB T &amp; T %</a:t>
            </a:r>
          </a:p>
        </p:txBody>
      </p:sp>
      <p:sp>
        <p:nvSpPr>
          <p:cNvPr id="89" name="TextBox 88"/>
          <p:cNvSpPr txBox="1"/>
          <p:nvPr/>
        </p:nvSpPr>
        <p:spPr>
          <a:xfrm>
            <a:off x="215332" y="5037574"/>
            <a:ext cx="3877056" cy="523220"/>
          </a:xfrm>
          <a:prstGeom prst="rect">
            <a:avLst/>
          </a:prstGeom>
          <a:noFill/>
        </p:spPr>
        <p:txBody>
          <a:bodyPr wrap="square" rtlCol="0">
            <a:spAutoFit/>
          </a:bodyPr>
          <a:lstStyle/>
          <a:p>
            <a:pPr algn="ctr"/>
            <a:r>
              <a:rPr lang="en-US" sz="2800" b="1" dirty="0">
                <a:solidFill>
                  <a:srgbClr val="00AECF"/>
                </a:solidFill>
                <a:latin typeface="Georgia"/>
              </a:rPr>
              <a:t>100%</a:t>
            </a:r>
          </a:p>
        </p:txBody>
      </p:sp>
      <p:sp>
        <p:nvSpPr>
          <p:cNvPr id="90" name="TextBox 89"/>
          <p:cNvSpPr txBox="1"/>
          <p:nvPr/>
        </p:nvSpPr>
        <p:spPr>
          <a:xfrm>
            <a:off x="215332" y="5629641"/>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GB Certified%</a:t>
            </a:r>
          </a:p>
        </p:txBody>
      </p:sp>
      <p:sp>
        <p:nvSpPr>
          <p:cNvPr id="93" name="TextBox 92"/>
          <p:cNvSpPr txBox="1"/>
          <p:nvPr/>
        </p:nvSpPr>
        <p:spPr>
          <a:xfrm>
            <a:off x="215332" y="5940630"/>
            <a:ext cx="3877056" cy="523220"/>
          </a:xfrm>
          <a:prstGeom prst="rect">
            <a:avLst/>
          </a:prstGeom>
          <a:noFill/>
        </p:spPr>
        <p:txBody>
          <a:bodyPr wrap="square" rtlCol="0">
            <a:spAutoFit/>
          </a:bodyPr>
          <a:lstStyle/>
          <a:p>
            <a:pPr algn="ctr"/>
            <a:r>
              <a:rPr lang="en-US" sz="2800" b="1" dirty="0">
                <a:solidFill>
                  <a:srgbClr val="FF555F"/>
                </a:solidFill>
                <a:latin typeface="Georgia"/>
              </a:rPr>
              <a:t>20%</a:t>
            </a:r>
          </a:p>
        </p:txBody>
      </p:sp>
      <p:cxnSp>
        <p:nvCxnSpPr>
          <p:cNvPr id="94" name="Straight Connector 93"/>
          <p:cNvCxnSpPr/>
          <p:nvPr/>
        </p:nvCxnSpPr>
        <p:spPr>
          <a:xfrm>
            <a:off x="667960" y="55686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1396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Generated</a:t>
            </a:r>
          </a:p>
        </p:txBody>
      </p:sp>
      <p:sp>
        <p:nvSpPr>
          <p:cNvPr id="96" name="TextBox 95"/>
          <p:cNvSpPr txBox="1"/>
          <p:nvPr/>
        </p:nvSpPr>
        <p:spPr>
          <a:xfrm>
            <a:off x="4139632" y="3158944"/>
            <a:ext cx="3877056" cy="523220"/>
          </a:xfrm>
          <a:prstGeom prst="rect">
            <a:avLst/>
          </a:prstGeom>
          <a:noFill/>
        </p:spPr>
        <p:txBody>
          <a:bodyPr wrap="square" rtlCol="0">
            <a:spAutoFit/>
          </a:bodyPr>
          <a:lstStyle/>
          <a:p>
            <a:pPr algn="ctr"/>
            <a:r>
              <a:rPr lang="en-US" sz="2800" b="1" dirty="0">
                <a:solidFill>
                  <a:srgbClr val="00AECF"/>
                </a:solidFill>
                <a:latin typeface="Georgia"/>
              </a:rPr>
              <a:t>6</a:t>
            </a:r>
          </a:p>
        </p:txBody>
      </p:sp>
      <p:sp>
        <p:nvSpPr>
          <p:cNvPr id="97" name="TextBox 96"/>
          <p:cNvSpPr txBox="1"/>
          <p:nvPr/>
        </p:nvSpPr>
        <p:spPr>
          <a:xfrm>
            <a:off x="41396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Approved</a:t>
            </a:r>
          </a:p>
        </p:txBody>
      </p:sp>
      <p:sp>
        <p:nvSpPr>
          <p:cNvPr id="98" name="TextBox 97"/>
          <p:cNvSpPr txBox="1"/>
          <p:nvPr/>
        </p:nvSpPr>
        <p:spPr>
          <a:xfrm>
            <a:off x="4139632" y="4084616"/>
            <a:ext cx="3877056" cy="523220"/>
          </a:xfrm>
          <a:prstGeom prst="rect">
            <a:avLst/>
          </a:prstGeom>
          <a:noFill/>
        </p:spPr>
        <p:txBody>
          <a:bodyPr wrap="square" rtlCol="0">
            <a:spAutoFit/>
          </a:bodyPr>
          <a:lstStyle/>
          <a:p>
            <a:pPr algn="ctr"/>
            <a:r>
              <a:rPr lang="en-US" sz="2800" b="1" dirty="0">
                <a:solidFill>
                  <a:srgbClr val="073262"/>
                </a:solidFill>
                <a:latin typeface="Georgia"/>
              </a:rPr>
              <a:t>6</a:t>
            </a:r>
          </a:p>
        </p:txBody>
      </p:sp>
      <p:cxnSp>
        <p:nvCxnSpPr>
          <p:cNvPr id="99" name="Straight Connector 98"/>
          <p:cNvCxnSpPr/>
          <p:nvPr/>
        </p:nvCxnSpPr>
        <p:spPr>
          <a:xfrm>
            <a:off x="45922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5922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1396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Completed</a:t>
            </a:r>
          </a:p>
        </p:txBody>
      </p:sp>
      <p:sp>
        <p:nvSpPr>
          <p:cNvPr id="102" name="TextBox 101"/>
          <p:cNvSpPr txBox="1"/>
          <p:nvPr/>
        </p:nvSpPr>
        <p:spPr>
          <a:xfrm>
            <a:off x="4139632" y="5037574"/>
            <a:ext cx="3877056" cy="523220"/>
          </a:xfrm>
          <a:prstGeom prst="rect">
            <a:avLst/>
          </a:prstGeom>
          <a:noFill/>
        </p:spPr>
        <p:txBody>
          <a:bodyPr wrap="square" rtlCol="0">
            <a:spAutoFit/>
          </a:bodyPr>
          <a:lstStyle/>
          <a:p>
            <a:pPr algn="ctr"/>
            <a:r>
              <a:rPr lang="en-US" sz="2800" b="1" dirty="0">
                <a:solidFill>
                  <a:srgbClr val="FF555F"/>
                </a:solidFill>
                <a:latin typeface="Georgia"/>
              </a:rPr>
              <a:t>6</a:t>
            </a:r>
          </a:p>
        </p:txBody>
      </p:sp>
      <p:sp>
        <p:nvSpPr>
          <p:cNvPr id="103" name="TextBox 102"/>
          <p:cNvSpPr txBox="1"/>
          <p:nvPr/>
        </p:nvSpPr>
        <p:spPr>
          <a:xfrm>
            <a:off x="4139632" y="5629641"/>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BI Delivered</a:t>
            </a:r>
          </a:p>
        </p:txBody>
      </p:sp>
      <p:sp>
        <p:nvSpPr>
          <p:cNvPr id="104" name="TextBox 103"/>
          <p:cNvSpPr txBox="1"/>
          <p:nvPr/>
        </p:nvSpPr>
        <p:spPr>
          <a:xfrm>
            <a:off x="4139632" y="5940630"/>
            <a:ext cx="3877056" cy="523220"/>
          </a:xfrm>
          <a:prstGeom prst="rect">
            <a:avLst/>
          </a:prstGeom>
          <a:noFill/>
        </p:spPr>
        <p:txBody>
          <a:bodyPr wrap="square" rtlCol="0">
            <a:spAutoFit/>
          </a:bodyPr>
          <a:lstStyle/>
          <a:p>
            <a:pPr algn="ctr"/>
            <a:r>
              <a:rPr lang="en-US" sz="2800" b="1" dirty="0">
                <a:solidFill>
                  <a:srgbClr val="073262"/>
                </a:solidFill>
                <a:latin typeface="Georgia"/>
              </a:rPr>
              <a:t>0 MM</a:t>
            </a:r>
          </a:p>
        </p:txBody>
      </p:sp>
      <p:cxnSp>
        <p:nvCxnSpPr>
          <p:cNvPr id="105" name="Straight Connector 104"/>
          <p:cNvCxnSpPr/>
          <p:nvPr/>
        </p:nvCxnSpPr>
        <p:spPr>
          <a:xfrm>
            <a:off x="4592260" y="55686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0639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people who have chatted</a:t>
            </a:r>
          </a:p>
        </p:txBody>
      </p:sp>
      <p:sp>
        <p:nvSpPr>
          <p:cNvPr id="107" name="TextBox 106"/>
          <p:cNvSpPr txBox="1"/>
          <p:nvPr/>
        </p:nvSpPr>
        <p:spPr>
          <a:xfrm>
            <a:off x="8063932" y="3158944"/>
            <a:ext cx="3877056" cy="523220"/>
          </a:xfrm>
          <a:prstGeom prst="rect">
            <a:avLst/>
          </a:prstGeom>
          <a:noFill/>
        </p:spPr>
        <p:txBody>
          <a:bodyPr wrap="square" rtlCol="0">
            <a:spAutoFit/>
          </a:bodyPr>
          <a:lstStyle/>
          <a:p>
            <a:pPr algn="ctr"/>
            <a:r>
              <a:rPr lang="en-US" sz="2800" b="1" dirty="0">
                <a:solidFill>
                  <a:srgbClr val="00AECF"/>
                </a:solidFill>
                <a:latin typeface="Georgia"/>
              </a:rPr>
              <a:t>100%</a:t>
            </a:r>
          </a:p>
        </p:txBody>
      </p:sp>
      <p:sp>
        <p:nvSpPr>
          <p:cNvPr id="108" name="TextBox 107"/>
          <p:cNvSpPr txBox="1"/>
          <p:nvPr/>
        </p:nvSpPr>
        <p:spPr>
          <a:xfrm>
            <a:off x="80639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GB Owners Chatted</a:t>
            </a:r>
          </a:p>
        </p:txBody>
      </p:sp>
      <p:sp>
        <p:nvSpPr>
          <p:cNvPr id="109" name="TextBox 108"/>
          <p:cNvSpPr txBox="1"/>
          <p:nvPr/>
        </p:nvSpPr>
        <p:spPr>
          <a:xfrm>
            <a:off x="8063932" y="4084616"/>
            <a:ext cx="3877056" cy="523220"/>
          </a:xfrm>
          <a:prstGeom prst="rect">
            <a:avLst/>
          </a:prstGeom>
          <a:noFill/>
        </p:spPr>
        <p:txBody>
          <a:bodyPr wrap="square" rtlCol="0">
            <a:spAutoFit/>
          </a:bodyPr>
          <a:lstStyle/>
          <a:p>
            <a:pPr algn="ctr"/>
            <a:r>
              <a:rPr lang="en-US" sz="2800" b="1" dirty="0">
                <a:solidFill>
                  <a:srgbClr val="073262"/>
                </a:solidFill>
                <a:latin typeface="Georgia"/>
              </a:rPr>
              <a:t>100%</a:t>
            </a:r>
          </a:p>
        </p:txBody>
      </p:sp>
      <p:cxnSp>
        <p:nvCxnSpPr>
          <p:cNvPr id="110" name="Straight Connector 109"/>
          <p:cNvCxnSpPr/>
          <p:nvPr/>
        </p:nvCxnSpPr>
        <p:spPr>
          <a:xfrm>
            <a:off x="85165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5165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80639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Lean Owners Chatted</a:t>
            </a:r>
          </a:p>
        </p:txBody>
      </p:sp>
      <p:sp>
        <p:nvSpPr>
          <p:cNvPr id="113" name="TextBox 112"/>
          <p:cNvSpPr txBox="1"/>
          <p:nvPr/>
        </p:nvSpPr>
        <p:spPr>
          <a:xfrm>
            <a:off x="8063932" y="5037574"/>
            <a:ext cx="3877056" cy="523220"/>
          </a:xfrm>
          <a:prstGeom prst="rect">
            <a:avLst/>
          </a:prstGeom>
          <a:noFill/>
        </p:spPr>
        <p:txBody>
          <a:bodyPr wrap="square" rtlCol="0">
            <a:spAutoFit/>
          </a:bodyPr>
          <a:lstStyle/>
          <a:p>
            <a:pPr algn="ctr"/>
            <a:r>
              <a:rPr lang="en-US" sz="2800" b="1" dirty="0">
                <a:solidFill>
                  <a:srgbClr val="00AECF"/>
                </a:solidFill>
                <a:latin typeface="Georgia"/>
              </a:rPr>
              <a:t>100%</a:t>
            </a:r>
          </a:p>
        </p:txBody>
      </p:sp>
      <p:pic>
        <p:nvPicPr>
          <p:cNvPr id="5" name="Picture 4"/>
          <p:cNvPicPr>
            <a:picLocks noChangeAspect="1"/>
          </p:cNvPicPr>
          <p:nvPr/>
        </p:nvPicPr>
        <p:blipFill rotWithShape="1">
          <a:blip r:embed="rId5"/>
          <a:srcRect l="27746" t="32292" r="29502" b="27083"/>
          <a:stretch/>
        </p:blipFill>
        <p:spPr>
          <a:xfrm>
            <a:off x="4910716" y="1479867"/>
            <a:ext cx="2247772" cy="1200864"/>
          </a:xfrm>
          <a:prstGeom prst="rect">
            <a:avLst/>
          </a:prstGeom>
        </p:spPr>
      </p:pic>
      <p:pic>
        <p:nvPicPr>
          <p:cNvPr id="92" name="Picture 91"/>
          <p:cNvPicPr>
            <a:picLocks noChangeAspect="1"/>
          </p:cNvPicPr>
          <p:nvPr/>
        </p:nvPicPr>
        <p:blipFill rotWithShape="1">
          <a:blip r:embed="rId5"/>
          <a:srcRect l="27746" t="32292" r="29502" b="27083"/>
          <a:stretch/>
        </p:blipFill>
        <p:spPr>
          <a:xfrm>
            <a:off x="6926919" y="464363"/>
            <a:ext cx="1354419" cy="723594"/>
          </a:xfrm>
          <a:prstGeom prst="rect">
            <a:avLst/>
          </a:prstGeom>
        </p:spPr>
      </p:pic>
      <p:sp>
        <p:nvSpPr>
          <p:cNvPr id="114" name="Rectangle 113"/>
          <p:cNvSpPr/>
          <p:nvPr/>
        </p:nvSpPr>
        <p:spPr>
          <a:xfrm>
            <a:off x="8990844" y="6505690"/>
            <a:ext cx="3276600" cy="369332"/>
          </a:xfrm>
          <a:prstGeom prst="rect">
            <a:avLst/>
          </a:prstGeom>
        </p:spPr>
        <p:txBody>
          <a:bodyPr wrap="square">
            <a:spAutoFit/>
          </a:bodyPr>
          <a:lstStyle/>
          <a:p>
            <a:r>
              <a:rPr lang="en-US" dirty="0">
                <a:hlinkClick r:id="rId6"/>
              </a:rPr>
              <a:t>Communication Templates</a:t>
            </a:r>
            <a:endParaRPr lang="en-US" dirty="0"/>
          </a:p>
        </p:txBody>
      </p:sp>
      <p:sp>
        <p:nvSpPr>
          <p:cNvPr id="115" name="TextBox 11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Visual Management Standardization</a:t>
            </a:r>
          </a:p>
        </p:txBody>
      </p:sp>
    </p:spTree>
    <p:extLst>
      <p:ext uri="{BB962C8B-B14F-4D97-AF65-F5344CB8AC3E}">
        <p14:creationId xmlns:p14="http://schemas.microsoft.com/office/powerpoint/2010/main" val="623550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8441281" cy="1447800"/>
          </a:xfrm>
        </p:spPr>
        <p:txBody>
          <a:bodyPr>
            <a:normAutofit fontScale="77500" lnSpcReduction="20000"/>
          </a:bodyPr>
          <a:lstStyle/>
          <a:p>
            <a:pPr marL="0" indent="0">
              <a:buNone/>
            </a:pPr>
            <a:r>
              <a:rPr lang="en-US" dirty="0">
                <a:latin typeface="Georgia" panose="02040502050405020303" pitchFamily="18" charset="0"/>
              </a:rPr>
              <a:t>Step 7</a:t>
            </a:r>
            <a:br>
              <a:rPr lang="en-US" dirty="0">
                <a:latin typeface="Georgia" panose="02040502050405020303" pitchFamily="18" charset="0"/>
              </a:rPr>
            </a:br>
            <a:r>
              <a:rPr lang="en-US" dirty="0">
                <a:latin typeface="Georgia" panose="02040502050405020303" pitchFamily="18" charset="0"/>
              </a:rPr>
              <a:t>Continuous Improvement Roadmap</a:t>
            </a:r>
          </a:p>
        </p:txBody>
      </p:sp>
    </p:spTree>
    <p:extLst>
      <p:ext uri="{BB962C8B-B14F-4D97-AF65-F5344CB8AC3E}">
        <p14:creationId xmlns:p14="http://schemas.microsoft.com/office/powerpoint/2010/main" val="3408958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64CFF6-8A17-4BE1-8E33-603BD1F2DC78}"/>
              </a:ext>
            </a:extLst>
          </p:cNvPr>
          <p:cNvSpPr>
            <a:spLocks noGrp="1"/>
          </p:cNvSpPr>
          <p:nvPr>
            <p:ph type="body" sz="quarter" idx="11"/>
          </p:nvPr>
        </p:nvSpPr>
        <p:spPr/>
        <p:txBody>
          <a:bodyPr/>
          <a:lstStyle/>
          <a:p>
            <a:r>
              <a:rPr lang="en-US" dirty="0"/>
              <a:t>Process Map – Kaizens </a:t>
            </a:r>
          </a:p>
        </p:txBody>
      </p:sp>
      <p:grpSp>
        <p:nvGrpSpPr>
          <p:cNvPr id="6" name="Group 5">
            <a:extLst>
              <a:ext uri="{FF2B5EF4-FFF2-40B4-BE49-F238E27FC236}">
                <a16:creationId xmlns:a16="http://schemas.microsoft.com/office/drawing/2014/main" id="{9028657A-A667-4693-BE71-15A3263C1C93}"/>
              </a:ext>
            </a:extLst>
          </p:cNvPr>
          <p:cNvGrpSpPr/>
          <p:nvPr/>
        </p:nvGrpSpPr>
        <p:grpSpPr>
          <a:xfrm>
            <a:off x="1944569" y="1718560"/>
            <a:ext cx="1326733" cy="796040"/>
            <a:chOff x="191333" y="702473"/>
            <a:chExt cx="1326733" cy="796040"/>
          </a:xfrm>
        </p:grpSpPr>
        <p:sp>
          <p:nvSpPr>
            <p:cNvPr id="7" name="Rectangle 6">
              <a:extLst>
                <a:ext uri="{FF2B5EF4-FFF2-40B4-BE49-F238E27FC236}">
                  <a16:creationId xmlns:a16="http://schemas.microsoft.com/office/drawing/2014/main" id="{3BEDE567-7741-4015-ADD1-33563BE1300B}"/>
                </a:ext>
              </a:extLst>
            </p:cNvPr>
            <p:cNvSpPr/>
            <p:nvPr/>
          </p:nvSpPr>
          <p:spPr>
            <a:xfrm>
              <a:off x="191333"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7F3AF910-E3BF-429B-B9DF-9E6EC6AC6C4F}"/>
                </a:ext>
              </a:extLst>
            </p:cNvPr>
            <p:cNvSpPr txBox="1"/>
            <p:nvPr/>
          </p:nvSpPr>
          <p:spPr>
            <a:xfrm>
              <a:off x="191333"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Quote submitted in SFDC</a:t>
              </a:r>
            </a:p>
          </p:txBody>
        </p:sp>
      </p:grpSp>
      <p:grpSp>
        <p:nvGrpSpPr>
          <p:cNvPr id="9" name="Group 8">
            <a:extLst>
              <a:ext uri="{FF2B5EF4-FFF2-40B4-BE49-F238E27FC236}">
                <a16:creationId xmlns:a16="http://schemas.microsoft.com/office/drawing/2014/main" id="{AF402ABF-E541-4178-A1A3-E9B96F9744CB}"/>
              </a:ext>
            </a:extLst>
          </p:cNvPr>
          <p:cNvGrpSpPr/>
          <p:nvPr/>
        </p:nvGrpSpPr>
        <p:grpSpPr>
          <a:xfrm>
            <a:off x="1905000" y="4156960"/>
            <a:ext cx="1326733" cy="796040"/>
            <a:chOff x="2330866" y="702473"/>
            <a:chExt cx="1326733" cy="796040"/>
          </a:xfrm>
        </p:grpSpPr>
        <p:sp>
          <p:nvSpPr>
            <p:cNvPr id="10" name="Rectangle 9">
              <a:extLst>
                <a:ext uri="{FF2B5EF4-FFF2-40B4-BE49-F238E27FC236}">
                  <a16:creationId xmlns:a16="http://schemas.microsoft.com/office/drawing/2014/main" id="{339927BA-8BCC-4B33-88C8-3B95B196D0C0}"/>
                </a:ext>
              </a:extLst>
            </p:cNvPr>
            <p:cNvSpPr/>
            <p:nvPr/>
          </p:nvSpPr>
          <p:spPr>
            <a:xfrm>
              <a:off x="2330866"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9259A7D5-6C09-4383-91DF-9D89861FC101}"/>
                </a:ext>
              </a:extLst>
            </p:cNvPr>
            <p:cNvSpPr txBox="1"/>
            <p:nvPr/>
          </p:nvSpPr>
          <p:spPr>
            <a:xfrm>
              <a:off x="2330866"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dirty="0">
                  <a:latin typeface="Arial (Body)"/>
                </a:rPr>
                <a:t>PO Creation</a:t>
              </a:r>
              <a:endParaRPr lang="en-US" sz="1200" kern="1200" dirty="0">
                <a:latin typeface="Arial (Body)"/>
              </a:endParaRPr>
            </a:p>
          </p:txBody>
        </p:sp>
      </p:grpSp>
      <p:grpSp>
        <p:nvGrpSpPr>
          <p:cNvPr id="12" name="Group 11">
            <a:extLst>
              <a:ext uri="{FF2B5EF4-FFF2-40B4-BE49-F238E27FC236}">
                <a16:creationId xmlns:a16="http://schemas.microsoft.com/office/drawing/2014/main" id="{08777834-A338-4852-9127-D29975E13B9B}"/>
              </a:ext>
            </a:extLst>
          </p:cNvPr>
          <p:cNvGrpSpPr/>
          <p:nvPr/>
        </p:nvGrpSpPr>
        <p:grpSpPr>
          <a:xfrm>
            <a:off x="3781491" y="4156960"/>
            <a:ext cx="1348228" cy="796040"/>
            <a:chOff x="4448905" y="702473"/>
            <a:chExt cx="1348228" cy="796040"/>
          </a:xfrm>
        </p:grpSpPr>
        <p:sp>
          <p:nvSpPr>
            <p:cNvPr id="13" name="Rectangle 12">
              <a:extLst>
                <a:ext uri="{FF2B5EF4-FFF2-40B4-BE49-F238E27FC236}">
                  <a16:creationId xmlns:a16="http://schemas.microsoft.com/office/drawing/2014/main" id="{F3828757-5C98-4DC4-9413-EB1A4A16CDDC}"/>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1BBEA74C-C8FF-4A22-9FA7-4D7C1A654357}"/>
                </a:ext>
              </a:extLst>
            </p:cNvPr>
            <p:cNvSpPr txBox="1"/>
            <p:nvPr/>
          </p:nvSpPr>
          <p:spPr>
            <a:xfrm>
              <a:off x="4448905"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dirty="0">
                  <a:latin typeface="Arial (Body)"/>
                </a:rPr>
                <a:t>Goods Receipt</a:t>
              </a:r>
              <a:endParaRPr lang="en-US" sz="1200" kern="1200" dirty="0">
                <a:latin typeface="Arial (Body)"/>
              </a:endParaRPr>
            </a:p>
          </p:txBody>
        </p:sp>
      </p:grpSp>
      <p:grpSp>
        <p:nvGrpSpPr>
          <p:cNvPr id="15" name="Group 14">
            <a:extLst>
              <a:ext uri="{FF2B5EF4-FFF2-40B4-BE49-F238E27FC236}">
                <a16:creationId xmlns:a16="http://schemas.microsoft.com/office/drawing/2014/main" id="{AD916642-1275-4E50-8BE2-C5C3531D22DA}"/>
              </a:ext>
            </a:extLst>
          </p:cNvPr>
          <p:cNvGrpSpPr/>
          <p:nvPr/>
        </p:nvGrpSpPr>
        <p:grpSpPr>
          <a:xfrm>
            <a:off x="8989159" y="4078044"/>
            <a:ext cx="1174308" cy="838200"/>
            <a:chOff x="2330865" y="2311313"/>
            <a:chExt cx="1326734" cy="796040"/>
          </a:xfrm>
        </p:grpSpPr>
        <p:sp>
          <p:nvSpPr>
            <p:cNvPr id="16" name="Rectangle 15">
              <a:extLst>
                <a:ext uri="{FF2B5EF4-FFF2-40B4-BE49-F238E27FC236}">
                  <a16:creationId xmlns:a16="http://schemas.microsoft.com/office/drawing/2014/main" id="{720133E0-D17B-43EE-8A29-E78A26AF5EB1}"/>
                </a:ext>
              </a:extLst>
            </p:cNvPr>
            <p:cNvSpPr/>
            <p:nvPr/>
          </p:nvSpPr>
          <p:spPr>
            <a:xfrm>
              <a:off x="2330866"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8FCD3639-61C6-4EBB-AE0B-FBC1D6D2AC27}"/>
                </a:ext>
              </a:extLst>
            </p:cNvPr>
            <p:cNvSpPr txBox="1"/>
            <p:nvPr/>
          </p:nvSpPr>
          <p:spPr>
            <a:xfrm>
              <a:off x="2330865" y="231131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dirty="0">
                  <a:latin typeface="Arial (Body)"/>
                </a:rPr>
                <a:t>Payment file generated</a:t>
              </a:r>
              <a:endParaRPr lang="en-US" sz="1200" kern="1200" dirty="0">
                <a:latin typeface="Arial (Body)"/>
              </a:endParaRPr>
            </a:p>
          </p:txBody>
        </p:sp>
      </p:grpSp>
      <p:grpSp>
        <p:nvGrpSpPr>
          <p:cNvPr id="18" name="Group 17">
            <a:extLst>
              <a:ext uri="{FF2B5EF4-FFF2-40B4-BE49-F238E27FC236}">
                <a16:creationId xmlns:a16="http://schemas.microsoft.com/office/drawing/2014/main" id="{FC64E66D-A099-4BCF-A158-3795B992E8BB}"/>
              </a:ext>
            </a:extLst>
          </p:cNvPr>
          <p:cNvGrpSpPr/>
          <p:nvPr/>
        </p:nvGrpSpPr>
        <p:grpSpPr>
          <a:xfrm>
            <a:off x="7480662" y="4078044"/>
            <a:ext cx="1174333" cy="849871"/>
            <a:chOff x="6609933" y="2311311"/>
            <a:chExt cx="1326733" cy="796042"/>
          </a:xfrm>
        </p:grpSpPr>
        <p:sp>
          <p:nvSpPr>
            <p:cNvPr id="19" name="Rectangle 18">
              <a:extLst>
                <a:ext uri="{FF2B5EF4-FFF2-40B4-BE49-F238E27FC236}">
                  <a16:creationId xmlns:a16="http://schemas.microsoft.com/office/drawing/2014/main" id="{62C24DA0-2F3F-4EE5-8F9B-156AC6FCB072}"/>
                </a:ext>
              </a:extLst>
            </p:cNvPr>
            <p:cNvSpPr/>
            <p:nvPr/>
          </p:nvSpPr>
          <p:spPr>
            <a:xfrm>
              <a:off x="6609933"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3A70A51E-2FA4-40DA-929C-7B8EA4AADCA5}"/>
                </a:ext>
              </a:extLst>
            </p:cNvPr>
            <p:cNvSpPr txBox="1"/>
            <p:nvPr/>
          </p:nvSpPr>
          <p:spPr>
            <a:xfrm>
              <a:off x="6609933" y="2311311"/>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Payment run</a:t>
              </a:r>
            </a:p>
          </p:txBody>
        </p:sp>
      </p:grpSp>
      <p:cxnSp>
        <p:nvCxnSpPr>
          <p:cNvPr id="21" name="Straight Connector 20">
            <a:extLst>
              <a:ext uri="{FF2B5EF4-FFF2-40B4-BE49-F238E27FC236}">
                <a16:creationId xmlns:a16="http://schemas.microsoft.com/office/drawing/2014/main" id="{7A44D605-B5B2-4F8A-BD2D-2745F1F1A9AF}"/>
              </a:ext>
            </a:extLst>
          </p:cNvPr>
          <p:cNvCxnSpPr>
            <a:cxnSpLocks/>
          </p:cNvCxnSpPr>
          <p:nvPr/>
        </p:nvCxnSpPr>
        <p:spPr>
          <a:xfrm>
            <a:off x="1447800" y="1247842"/>
            <a:ext cx="0" cy="4695758"/>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B8E5215-307F-46C0-B42E-72E4DFCDC693}"/>
              </a:ext>
            </a:extLst>
          </p:cNvPr>
          <p:cNvCxnSpPr>
            <a:cxnSpLocks/>
          </p:cNvCxnSpPr>
          <p:nvPr/>
        </p:nvCxnSpPr>
        <p:spPr>
          <a:xfrm>
            <a:off x="152400" y="3048000"/>
            <a:ext cx="118110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03714C-DF53-411F-A865-9126CB225D13}"/>
              </a:ext>
            </a:extLst>
          </p:cNvPr>
          <p:cNvCxnSpPr>
            <a:cxnSpLocks/>
          </p:cNvCxnSpPr>
          <p:nvPr/>
        </p:nvCxnSpPr>
        <p:spPr>
          <a:xfrm>
            <a:off x="152400" y="5943600"/>
            <a:ext cx="11811000" cy="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02066B4-91DD-4E5F-921A-B462D57E4C2E}"/>
              </a:ext>
            </a:extLst>
          </p:cNvPr>
          <p:cNvSpPr txBox="1"/>
          <p:nvPr/>
        </p:nvSpPr>
        <p:spPr>
          <a:xfrm>
            <a:off x="322254" y="2051335"/>
            <a:ext cx="1752600" cy="369332"/>
          </a:xfrm>
          <a:prstGeom prst="rect">
            <a:avLst/>
          </a:prstGeom>
          <a:noFill/>
        </p:spPr>
        <p:txBody>
          <a:bodyPr wrap="square" rtlCol="0">
            <a:spAutoFit/>
          </a:bodyPr>
          <a:lstStyle/>
          <a:p>
            <a:r>
              <a:rPr lang="en-US" dirty="0">
                <a:latin typeface="Arial (Body)"/>
              </a:rPr>
              <a:t>SFDC </a:t>
            </a:r>
          </a:p>
        </p:txBody>
      </p:sp>
      <p:cxnSp>
        <p:nvCxnSpPr>
          <p:cNvPr id="25" name="Straight Arrow Connector 24">
            <a:extLst>
              <a:ext uri="{FF2B5EF4-FFF2-40B4-BE49-F238E27FC236}">
                <a16:creationId xmlns:a16="http://schemas.microsoft.com/office/drawing/2014/main" id="{41AB70E6-DDF6-499E-A6F8-407441B24FBA}"/>
              </a:ext>
            </a:extLst>
          </p:cNvPr>
          <p:cNvCxnSpPr>
            <a:cxnSpLocks/>
            <a:endCxn id="11" idx="0"/>
          </p:cNvCxnSpPr>
          <p:nvPr/>
        </p:nvCxnSpPr>
        <p:spPr>
          <a:xfrm flipH="1">
            <a:off x="2568367" y="2057400"/>
            <a:ext cx="22434" cy="2099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8B9631E-8305-49C9-97A6-8B4EE7083099}"/>
              </a:ext>
            </a:extLst>
          </p:cNvPr>
          <p:cNvSpPr txBox="1"/>
          <p:nvPr/>
        </p:nvSpPr>
        <p:spPr>
          <a:xfrm>
            <a:off x="291575" y="4378150"/>
            <a:ext cx="1752600" cy="369332"/>
          </a:xfrm>
          <a:prstGeom prst="rect">
            <a:avLst/>
          </a:prstGeom>
          <a:noFill/>
        </p:spPr>
        <p:txBody>
          <a:bodyPr wrap="square" rtlCol="0">
            <a:spAutoFit/>
          </a:bodyPr>
          <a:lstStyle/>
          <a:p>
            <a:r>
              <a:rPr lang="en-US" dirty="0">
                <a:latin typeface="Arial (Body)"/>
              </a:rPr>
              <a:t>SAP</a:t>
            </a:r>
          </a:p>
        </p:txBody>
      </p:sp>
      <p:cxnSp>
        <p:nvCxnSpPr>
          <p:cNvPr id="27" name="Straight Arrow Connector 26">
            <a:extLst>
              <a:ext uri="{FF2B5EF4-FFF2-40B4-BE49-F238E27FC236}">
                <a16:creationId xmlns:a16="http://schemas.microsoft.com/office/drawing/2014/main" id="{92F99AD4-4F0C-4182-BC96-F3778FB3BB03}"/>
              </a:ext>
            </a:extLst>
          </p:cNvPr>
          <p:cNvCxnSpPr>
            <a:cxnSpLocks/>
          </p:cNvCxnSpPr>
          <p:nvPr/>
        </p:nvCxnSpPr>
        <p:spPr>
          <a:xfrm>
            <a:off x="3124200" y="4554980"/>
            <a:ext cx="7828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73BF322-EA5B-463F-80E3-60F55173961B}"/>
              </a:ext>
            </a:extLst>
          </p:cNvPr>
          <p:cNvCxnSpPr>
            <a:cxnSpLocks/>
            <a:stCxn id="67" idx="3"/>
          </p:cNvCxnSpPr>
          <p:nvPr/>
        </p:nvCxnSpPr>
        <p:spPr>
          <a:xfrm>
            <a:off x="7006210" y="4529553"/>
            <a:ext cx="534916" cy="26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FE18943-FBFE-4278-800C-1003DA79E4B4}"/>
              </a:ext>
            </a:extLst>
          </p:cNvPr>
          <p:cNvCxnSpPr>
            <a:cxnSpLocks/>
            <a:stCxn id="20" idx="3"/>
            <a:endCxn id="17" idx="1"/>
          </p:cNvCxnSpPr>
          <p:nvPr/>
        </p:nvCxnSpPr>
        <p:spPr>
          <a:xfrm flipV="1">
            <a:off x="8654995" y="4497144"/>
            <a:ext cx="334164" cy="5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E793254F-04FE-4D7D-B975-106811FE3CC9}"/>
              </a:ext>
            </a:extLst>
          </p:cNvPr>
          <p:cNvGrpSpPr/>
          <p:nvPr/>
        </p:nvGrpSpPr>
        <p:grpSpPr>
          <a:xfrm>
            <a:off x="10606765" y="4093948"/>
            <a:ext cx="1174307" cy="838200"/>
            <a:chOff x="2330866" y="2311313"/>
            <a:chExt cx="1326733" cy="796040"/>
          </a:xfrm>
        </p:grpSpPr>
        <p:sp>
          <p:nvSpPr>
            <p:cNvPr id="34" name="Rectangle 33">
              <a:extLst>
                <a:ext uri="{FF2B5EF4-FFF2-40B4-BE49-F238E27FC236}">
                  <a16:creationId xmlns:a16="http://schemas.microsoft.com/office/drawing/2014/main" id="{D1BBC97C-2EE0-4559-95BF-EAC90D763C30}"/>
                </a:ext>
              </a:extLst>
            </p:cNvPr>
            <p:cNvSpPr/>
            <p:nvPr/>
          </p:nvSpPr>
          <p:spPr>
            <a:xfrm>
              <a:off x="2330866"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5" name="TextBox 34">
              <a:extLst>
                <a:ext uri="{FF2B5EF4-FFF2-40B4-BE49-F238E27FC236}">
                  <a16:creationId xmlns:a16="http://schemas.microsoft.com/office/drawing/2014/main" id="{9CA69B1A-1C2F-4EFE-9EE4-81363AF3FF9E}"/>
                </a:ext>
              </a:extLst>
            </p:cNvPr>
            <p:cNvSpPr txBox="1"/>
            <p:nvPr/>
          </p:nvSpPr>
          <p:spPr>
            <a:xfrm>
              <a:off x="2330866" y="231131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Payment from TRAX</a:t>
              </a:r>
            </a:p>
          </p:txBody>
        </p:sp>
      </p:grpSp>
      <p:cxnSp>
        <p:nvCxnSpPr>
          <p:cNvPr id="55" name="Straight Arrow Connector 54">
            <a:extLst>
              <a:ext uri="{FF2B5EF4-FFF2-40B4-BE49-F238E27FC236}">
                <a16:creationId xmlns:a16="http://schemas.microsoft.com/office/drawing/2014/main" id="{C1EFA1A2-87EF-4868-A09F-7AB44377C922}"/>
              </a:ext>
            </a:extLst>
          </p:cNvPr>
          <p:cNvCxnSpPr>
            <a:cxnSpLocks/>
            <a:endCxn id="35" idx="1"/>
          </p:cNvCxnSpPr>
          <p:nvPr/>
        </p:nvCxnSpPr>
        <p:spPr>
          <a:xfrm flipV="1">
            <a:off x="10104672" y="4513048"/>
            <a:ext cx="502093" cy="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4AC5A7FA-B956-4D1E-B051-FC8DD694405F}"/>
              </a:ext>
            </a:extLst>
          </p:cNvPr>
          <p:cNvCxnSpPr>
            <a:cxnSpLocks/>
          </p:cNvCxnSpPr>
          <p:nvPr/>
        </p:nvCxnSpPr>
        <p:spPr>
          <a:xfrm>
            <a:off x="4647287" y="2628901"/>
            <a:ext cx="686713" cy="681740"/>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ED99A64D-EBF1-438B-9AF2-E1BE13676D0B}"/>
              </a:ext>
            </a:extLst>
          </p:cNvPr>
          <p:cNvCxnSpPr>
            <a:cxnSpLocks/>
          </p:cNvCxnSpPr>
          <p:nvPr/>
        </p:nvCxnSpPr>
        <p:spPr>
          <a:xfrm>
            <a:off x="5830738" y="2263024"/>
            <a:ext cx="0" cy="1055737"/>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6608DA80-5E8C-4861-86EC-4D26693E71EF}"/>
              </a:ext>
            </a:extLst>
          </p:cNvPr>
          <p:cNvCxnSpPr>
            <a:cxnSpLocks/>
          </p:cNvCxnSpPr>
          <p:nvPr/>
        </p:nvCxnSpPr>
        <p:spPr>
          <a:xfrm flipH="1">
            <a:off x="6327477" y="2230878"/>
            <a:ext cx="1063009" cy="1087883"/>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2F304247-7125-49EE-94AC-4F5D0F0C7059}"/>
              </a:ext>
            </a:extLst>
          </p:cNvPr>
          <p:cNvCxnSpPr>
            <a:cxnSpLocks/>
          </p:cNvCxnSpPr>
          <p:nvPr/>
        </p:nvCxnSpPr>
        <p:spPr>
          <a:xfrm flipH="1">
            <a:off x="6915408" y="2758579"/>
            <a:ext cx="1978459" cy="518021"/>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4" name="Explosion: 8 Points 63">
            <a:extLst>
              <a:ext uri="{FF2B5EF4-FFF2-40B4-BE49-F238E27FC236}">
                <a16:creationId xmlns:a16="http://schemas.microsoft.com/office/drawing/2014/main" id="{8F04DEDA-9866-4029-AF72-B127FA323625}"/>
              </a:ext>
            </a:extLst>
          </p:cNvPr>
          <p:cNvSpPr/>
          <p:nvPr/>
        </p:nvSpPr>
        <p:spPr>
          <a:xfrm>
            <a:off x="8893867" y="1905000"/>
            <a:ext cx="1850333" cy="112737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User trainings issues</a:t>
            </a:r>
          </a:p>
        </p:txBody>
      </p:sp>
      <p:sp>
        <p:nvSpPr>
          <p:cNvPr id="65" name="Explosion: 8 Points 64">
            <a:extLst>
              <a:ext uri="{FF2B5EF4-FFF2-40B4-BE49-F238E27FC236}">
                <a16:creationId xmlns:a16="http://schemas.microsoft.com/office/drawing/2014/main" id="{A75A428E-6986-4C41-A6F6-BBE3B594EB96}"/>
              </a:ext>
            </a:extLst>
          </p:cNvPr>
          <p:cNvSpPr/>
          <p:nvPr/>
        </p:nvSpPr>
        <p:spPr>
          <a:xfrm>
            <a:off x="7390486" y="1224383"/>
            <a:ext cx="1326731" cy="96433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Code issues</a:t>
            </a:r>
          </a:p>
        </p:txBody>
      </p:sp>
      <p:sp>
        <p:nvSpPr>
          <p:cNvPr id="66" name="Explosion: 8 Points 65">
            <a:extLst>
              <a:ext uri="{FF2B5EF4-FFF2-40B4-BE49-F238E27FC236}">
                <a16:creationId xmlns:a16="http://schemas.microsoft.com/office/drawing/2014/main" id="{7586BF28-8BBF-4868-A383-6746FF07DF9B}"/>
              </a:ext>
            </a:extLst>
          </p:cNvPr>
          <p:cNvSpPr/>
          <p:nvPr/>
        </p:nvSpPr>
        <p:spPr>
          <a:xfrm>
            <a:off x="5638799" y="1247842"/>
            <a:ext cx="1371595" cy="110269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Setup issues </a:t>
            </a:r>
          </a:p>
        </p:txBody>
      </p:sp>
      <p:sp>
        <p:nvSpPr>
          <p:cNvPr id="68" name="Explosion: 8 Points 67">
            <a:extLst>
              <a:ext uri="{FF2B5EF4-FFF2-40B4-BE49-F238E27FC236}">
                <a16:creationId xmlns:a16="http://schemas.microsoft.com/office/drawing/2014/main" id="{7D7A3547-C933-4220-8A82-5F87BC9CC8CC}"/>
              </a:ext>
            </a:extLst>
          </p:cNvPr>
          <p:cNvSpPr/>
          <p:nvPr/>
        </p:nvSpPr>
        <p:spPr>
          <a:xfrm>
            <a:off x="3810000" y="1224384"/>
            <a:ext cx="1524000" cy="136641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Master data issues</a:t>
            </a:r>
          </a:p>
        </p:txBody>
      </p:sp>
      <p:grpSp>
        <p:nvGrpSpPr>
          <p:cNvPr id="62" name="Group 61">
            <a:extLst>
              <a:ext uri="{FF2B5EF4-FFF2-40B4-BE49-F238E27FC236}">
                <a16:creationId xmlns:a16="http://schemas.microsoft.com/office/drawing/2014/main" id="{08777834-A338-4852-9127-D29975E13B9B}"/>
              </a:ext>
            </a:extLst>
          </p:cNvPr>
          <p:cNvGrpSpPr/>
          <p:nvPr/>
        </p:nvGrpSpPr>
        <p:grpSpPr>
          <a:xfrm>
            <a:off x="5679477" y="4131533"/>
            <a:ext cx="1348228" cy="796040"/>
            <a:chOff x="4448905" y="702473"/>
            <a:chExt cx="1348228" cy="796040"/>
          </a:xfrm>
        </p:grpSpPr>
        <p:sp>
          <p:nvSpPr>
            <p:cNvPr id="63" name="Rectangle 62">
              <a:extLst>
                <a:ext uri="{FF2B5EF4-FFF2-40B4-BE49-F238E27FC236}">
                  <a16:creationId xmlns:a16="http://schemas.microsoft.com/office/drawing/2014/main" id="{F3828757-5C98-4DC4-9413-EB1A4A16CDDC}"/>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7" name="TextBox 66">
              <a:extLst>
                <a:ext uri="{FF2B5EF4-FFF2-40B4-BE49-F238E27FC236}">
                  <a16:creationId xmlns:a16="http://schemas.microsoft.com/office/drawing/2014/main" id="{1BBEA74C-C8FF-4A22-9FA7-4D7C1A654357}"/>
                </a:ext>
              </a:extLst>
            </p:cNvPr>
            <p:cNvSpPr txBox="1"/>
            <p:nvPr/>
          </p:nvSpPr>
          <p:spPr>
            <a:xfrm>
              <a:off x="4448905"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dirty="0">
                  <a:latin typeface="Arial (Body)"/>
                </a:rPr>
                <a:t>Invoice posting</a:t>
              </a:r>
              <a:endParaRPr lang="en-US" sz="1200" kern="1200" dirty="0">
                <a:latin typeface="Arial (Body)"/>
              </a:endParaRPr>
            </a:p>
          </p:txBody>
        </p:sp>
      </p:grpSp>
      <p:cxnSp>
        <p:nvCxnSpPr>
          <p:cNvPr id="69" name="Straight Arrow Connector 68">
            <a:extLst>
              <a:ext uri="{FF2B5EF4-FFF2-40B4-BE49-F238E27FC236}">
                <a16:creationId xmlns:a16="http://schemas.microsoft.com/office/drawing/2014/main" id="{92F99AD4-4F0C-4182-BC96-F3778FB3BB03}"/>
              </a:ext>
            </a:extLst>
          </p:cNvPr>
          <p:cNvCxnSpPr>
            <a:cxnSpLocks/>
            <a:endCxn id="67" idx="1"/>
          </p:cNvCxnSpPr>
          <p:nvPr/>
        </p:nvCxnSpPr>
        <p:spPr>
          <a:xfrm>
            <a:off x="4990643" y="4513048"/>
            <a:ext cx="688834" cy="16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33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C2F6CF-0EE1-48A8-85C5-39875308A8EE}"/>
              </a:ext>
            </a:extLst>
          </p:cNvPr>
          <p:cNvSpPr>
            <a:spLocks noGrp="1"/>
          </p:cNvSpPr>
          <p:nvPr>
            <p:ph type="body" sz="quarter" idx="11"/>
          </p:nvPr>
        </p:nvSpPr>
        <p:spPr>
          <a:xfrm>
            <a:off x="460744" y="471715"/>
            <a:ext cx="8759456" cy="533400"/>
          </a:xfrm>
        </p:spPr>
        <p:txBody>
          <a:bodyPr>
            <a:normAutofit fontScale="92500"/>
          </a:bodyPr>
          <a:lstStyle/>
          <a:p>
            <a:pPr marL="0" indent="0">
              <a:buNone/>
            </a:pPr>
            <a:r>
              <a:rPr lang="en-US" dirty="0"/>
              <a:t>Quality plan and Service Improvement plan snapshot</a:t>
            </a:r>
          </a:p>
        </p:txBody>
      </p:sp>
      <p:sp>
        <p:nvSpPr>
          <p:cNvPr id="5" name="TextBox 4">
            <a:extLst>
              <a:ext uri="{FF2B5EF4-FFF2-40B4-BE49-F238E27FC236}">
                <a16:creationId xmlns:a16="http://schemas.microsoft.com/office/drawing/2014/main" id="{048B6EA2-2A68-458A-9DDD-04E15F09388D}"/>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43000"/>
            <a:ext cx="6354062" cy="5344271"/>
          </a:xfrm>
          <a:prstGeom prst="rect">
            <a:avLst/>
          </a:prstGeom>
        </p:spPr>
      </p:pic>
    </p:spTree>
    <p:extLst>
      <p:ext uri="{BB962C8B-B14F-4D97-AF65-F5344CB8AC3E}">
        <p14:creationId xmlns:p14="http://schemas.microsoft.com/office/powerpoint/2010/main" val="54031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74428" y="914400"/>
            <a:ext cx="10896600" cy="5503074"/>
            <a:chOff x="609600" y="914400"/>
            <a:chExt cx="10896600" cy="5503074"/>
          </a:xfrm>
        </p:grpSpPr>
        <p:sp>
          <p:nvSpPr>
            <p:cNvPr id="61" name="Rounded Rectangle 60"/>
            <p:cNvSpPr/>
            <p:nvPr/>
          </p:nvSpPr>
          <p:spPr bwMode="auto">
            <a:xfrm>
              <a:off x="609600" y="914400"/>
              <a:ext cx="10896600" cy="5043551"/>
            </a:xfrm>
            <a:prstGeom prst="roundRect">
              <a:avLst/>
            </a:prstGeom>
            <a:solidFill>
              <a:srgbClr val="FFFFFF">
                <a:lumMod val="9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73138" fontAlgn="base">
                <a:spcBef>
                  <a:spcPct val="0"/>
                </a:spcBef>
                <a:spcAft>
                  <a:spcPct val="0"/>
                </a:spcAft>
                <a:buClr>
                  <a:srgbClr val="FFDB75"/>
                </a:buClr>
                <a:tabLst>
                  <a:tab pos="1374775" algn="l"/>
                </a:tabLst>
                <a:defRPr/>
              </a:pPr>
              <a:endParaRPr lang="en-US" sz="1400" kern="0" dirty="0">
                <a:solidFill>
                  <a:srgbClr val="000000"/>
                </a:solidFill>
                <a:ea typeface="ＭＳ Ｐゴシック" pitchFamily="-112" charset="-128"/>
              </a:endParaRPr>
            </a:p>
          </p:txBody>
        </p:sp>
        <p:grpSp>
          <p:nvGrpSpPr>
            <p:cNvPr id="62" name="Group 61"/>
            <p:cNvGrpSpPr>
              <a:grpSpLocks/>
            </p:cNvGrpSpPr>
            <p:nvPr/>
          </p:nvGrpSpPr>
          <p:grpSpPr bwMode="auto">
            <a:xfrm>
              <a:off x="847881" y="990291"/>
              <a:ext cx="10059086" cy="4696866"/>
              <a:chOff x="578" y="439"/>
              <a:chExt cx="4215" cy="3787"/>
            </a:xfrm>
          </p:grpSpPr>
          <p:sp>
            <p:nvSpPr>
              <p:cNvPr id="68" name="Line 4"/>
              <p:cNvSpPr>
                <a:spLocks noChangeShapeType="1"/>
              </p:cNvSpPr>
              <p:nvPr/>
            </p:nvSpPr>
            <p:spPr bwMode="auto">
              <a:xfrm>
                <a:off x="578" y="720"/>
                <a:ext cx="4215" cy="0"/>
              </a:xfrm>
              <a:prstGeom prst="line">
                <a:avLst/>
              </a:prstGeom>
              <a:noFill/>
              <a:ln w="38100">
                <a:solidFill>
                  <a:srgbClr val="003399"/>
                </a:solidFill>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69" name="Rectangle 9"/>
              <p:cNvSpPr>
                <a:spLocks noChangeArrowheads="1"/>
              </p:cNvSpPr>
              <p:nvPr/>
            </p:nvSpPr>
            <p:spPr bwMode="auto">
              <a:xfrm>
                <a:off x="739" y="528"/>
                <a:ext cx="297"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Jan </a:t>
                </a:r>
                <a:endParaRPr lang="en-US" sz="1000" kern="0" dirty="0">
                  <a:solidFill>
                    <a:sysClr val="windowText" lastClr="000000"/>
                  </a:solidFill>
                </a:endParaRPr>
              </a:p>
            </p:txBody>
          </p:sp>
          <p:sp>
            <p:nvSpPr>
              <p:cNvPr id="70" name="Rectangle 10"/>
              <p:cNvSpPr>
                <a:spLocks noChangeArrowheads="1"/>
              </p:cNvSpPr>
              <p:nvPr/>
            </p:nvSpPr>
            <p:spPr bwMode="auto">
              <a:xfrm>
                <a:off x="1091" y="516"/>
                <a:ext cx="336" cy="124"/>
              </a:xfrm>
              <a:prstGeom prst="rect">
                <a:avLst/>
              </a:prstGeom>
              <a:noFill/>
              <a:ln w="9525">
                <a:noFill/>
                <a:miter lim="800000"/>
                <a:headEnd/>
                <a:tailEnd/>
              </a:ln>
            </p:spPr>
            <p:txBody>
              <a:bodyPr lIns="0" tIns="0" rIns="0" bIns="0">
                <a:spAutoFit/>
              </a:bodyPr>
              <a:lstStyle/>
              <a:p>
                <a:pPr>
                  <a:defRPr/>
                </a:pPr>
                <a:r>
                  <a:rPr lang="en-US" sz="1000" b="1" kern="0" dirty="0">
                    <a:solidFill>
                      <a:srgbClr val="000000"/>
                    </a:solidFill>
                  </a:rPr>
                  <a:t>Feb </a:t>
                </a:r>
                <a:endParaRPr lang="en-US" sz="1000" kern="0" dirty="0">
                  <a:solidFill>
                    <a:sysClr val="windowText" lastClr="000000"/>
                  </a:solidFill>
                </a:endParaRPr>
              </a:p>
            </p:txBody>
          </p:sp>
          <p:sp>
            <p:nvSpPr>
              <p:cNvPr id="71" name="Rectangle 11"/>
              <p:cNvSpPr>
                <a:spLocks noChangeArrowheads="1"/>
              </p:cNvSpPr>
              <p:nvPr/>
            </p:nvSpPr>
            <p:spPr bwMode="auto">
              <a:xfrm>
                <a:off x="1426" y="516"/>
                <a:ext cx="129" cy="124"/>
              </a:xfrm>
              <a:prstGeom prst="rect">
                <a:avLst/>
              </a:prstGeom>
              <a:noFill/>
              <a:ln w="9525">
                <a:noFill/>
                <a:miter lim="800000"/>
                <a:headEnd/>
                <a:tailEnd/>
              </a:ln>
            </p:spPr>
            <p:txBody>
              <a:bodyPr wrap="none" lIns="0" tIns="0" rIns="0" bIns="0">
                <a:spAutoFit/>
              </a:bodyPr>
              <a:lstStyle/>
              <a:p>
                <a:pPr>
                  <a:defRPr/>
                </a:pPr>
                <a:r>
                  <a:rPr lang="en-US" sz="1000" b="1" kern="0" dirty="0">
                    <a:solidFill>
                      <a:srgbClr val="000000"/>
                    </a:solidFill>
                  </a:rPr>
                  <a:t>Mar </a:t>
                </a:r>
                <a:endParaRPr lang="en-US" sz="1000" kern="0" dirty="0">
                  <a:solidFill>
                    <a:sysClr val="windowText" lastClr="000000"/>
                  </a:solidFill>
                </a:endParaRPr>
              </a:p>
            </p:txBody>
          </p:sp>
          <p:sp>
            <p:nvSpPr>
              <p:cNvPr id="72" name="Rectangle 12"/>
              <p:cNvSpPr>
                <a:spLocks noChangeArrowheads="1"/>
              </p:cNvSpPr>
              <p:nvPr/>
            </p:nvSpPr>
            <p:spPr bwMode="auto">
              <a:xfrm>
                <a:off x="1759" y="516"/>
                <a:ext cx="118" cy="124"/>
              </a:xfrm>
              <a:prstGeom prst="rect">
                <a:avLst/>
              </a:prstGeom>
              <a:noFill/>
              <a:ln w="9525">
                <a:noFill/>
                <a:miter lim="800000"/>
                <a:headEnd/>
                <a:tailEnd/>
              </a:ln>
            </p:spPr>
            <p:txBody>
              <a:bodyPr wrap="none" lIns="0" tIns="0" rIns="0" bIns="0">
                <a:spAutoFit/>
              </a:bodyPr>
              <a:lstStyle/>
              <a:p>
                <a:pPr>
                  <a:defRPr/>
                </a:pPr>
                <a:r>
                  <a:rPr lang="en-US" sz="1000" b="1" kern="0" dirty="0">
                    <a:solidFill>
                      <a:srgbClr val="000000"/>
                    </a:solidFill>
                  </a:rPr>
                  <a:t>Apr </a:t>
                </a:r>
                <a:endParaRPr lang="en-US" sz="1000" kern="0" dirty="0">
                  <a:solidFill>
                    <a:sysClr val="windowText" lastClr="000000"/>
                  </a:solidFill>
                </a:endParaRPr>
              </a:p>
            </p:txBody>
          </p:sp>
          <p:sp>
            <p:nvSpPr>
              <p:cNvPr id="73" name="Rectangle 13"/>
              <p:cNvSpPr>
                <a:spLocks noChangeArrowheads="1"/>
              </p:cNvSpPr>
              <p:nvPr/>
            </p:nvSpPr>
            <p:spPr bwMode="auto">
              <a:xfrm>
                <a:off x="2078" y="516"/>
                <a:ext cx="301"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May</a:t>
                </a:r>
                <a:endParaRPr lang="en-US" sz="1000" kern="0" dirty="0">
                  <a:solidFill>
                    <a:sysClr val="windowText" lastClr="000000"/>
                  </a:solidFill>
                </a:endParaRPr>
              </a:p>
            </p:txBody>
          </p:sp>
          <p:sp>
            <p:nvSpPr>
              <p:cNvPr id="74" name="Rectangle 14"/>
              <p:cNvSpPr>
                <a:spLocks noChangeArrowheads="1"/>
              </p:cNvSpPr>
              <p:nvPr/>
            </p:nvSpPr>
            <p:spPr bwMode="auto">
              <a:xfrm>
                <a:off x="2440" y="516"/>
                <a:ext cx="325"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Jun</a:t>
                </a:r>
                <a:endParaRPr lang="en-US" sz="1000" kern="0" dirty="0">
                  <a:solidFill>
                    <a:sysClr val="windowText" lastClr="000000"/>
                  </a:solidFill>
                </a:endParaRPr>
              </a:p>
            </p:txBody>
          </p:sp>
          <p:sp>
            <p:nvSpPr>
              <p:cNvPr id="75" name="Rectangle 15"/>
              <p:cNvSpPr>
                <a:spLocks noChangeArrowheads="1"/>
              </p:cNvSpPr>
              <p:nvPr/>
            </p:nvSpPr>
            <p:spPr bwMode="auto">
              <a:xfrm>
                <a:off x="2778" y="516"/>
                <a:ext cx="258"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Jul</a:t>
                </a:r>
                <a:endParaRPr lang="en-US" sz="1000" kern="0" dirty="0">
                  <a:solidFill>
                    <a:sysClr val="windowText" lastClr="000000"/>
                  </a:solidFill>
                </a:endParaRPr>
              </a:p>
            </p:txBody>
          </p:sp>
          <p:sp>
            <p:nvSpPr>
              <p:cNvPr id="77" name="Line 17"/>
              <p:cNvSpPr>
                <a:spLocks noChangeShapeType="1"/>
              </p:cNvSpPr>
              <p:nvPr/>
            </p:nvSpPr>
            <p:spPr bwMode="auto">
              <a:xfrm>
                <a:off x="2667" y="439"/>
                <a:ext cx="16"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78" name="Line 22"/>
              <p:cNvSpPr>
                <a:spLocks noChangeShapeType="1"/>
              </p:cNvSpPr>
              <p:nvPr/>
            </p:nvSpPr>
            <p:spPr bwMode="auto">
              <a:xfrm>
                <a:off x="588" y="707"/>
                <a:ext cx="18" cy="3519"/>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79" name="Line 23"/>
              <p:cNvSpPr>
                <a:spLocks noChangeShapeType="1"/>
              </p:cNvSpPr>
              <p:nvPr/>
            </p:nvSpPr>
            <p:spPr bwMode="auto">
              <a:xfrm flipH="1">
                <a:off x="967" y="439"/>
                <a:ext cx="6"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0" name="Line 24"/>
              <p:cNvSpPr>
                <a:spLocks noChangeShapeType="1"/>
              </p:cNvSpPr>
              <p:nvPr/>
            </p:nvSpPr>
            <p:spPr bwMode="auto">
              <a:xfrm flipH="1">
                <a:off x="1333" y="439"/>
                <a:ext cx="0"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1" name="Line 25"/>
              <p:cNvSpPr>
                <a:spLocks noChangeShapeType="1"/>
              </p:cNvSpPr>
              <p:nvPr/>
            </p:nvSpPr>
            <p:spPr bwMode="auto">
              <a:xfrm>
                <a:off x="1659" y="439"/>
                <a:ext cx="14"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2" name="Line 26"/>
              <p:cNvSpPr>
                <a:spLocks noChangeShapeType="1"/>
              </p:cNvSpPr>
              <p:nvPr/>
            </p:nvSpPr>
            <p:spPr bwMode="auto">
              <a:xfrm>
                <a:off x="1984" y="439"/>
                <a:ext cx="1"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3" name="Line 27"/>
              <p:cNvSpPr>
                <a:spLocks noChangeShapeType="1"/>
              </p:cNvSpPr>
              <p:nvPr/>
            </p:nvSpPr>
            <p:spPr bwMode="auto">
              <a:xfrm>
                <a:off x="2328" y="439"/>
                <a:ext cx="11"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4" name="Line 28"/>
              <p:cNvSpPr>
                <a:spLocks noChangeShapeType="1"/>
              </p:cNvSpPr>
              <p:nvPr/>
            </p:nvSpPr>
            <p:spPr bwMode="auto">
              <a:xfrm>
                <a:off x="2993" y="439"/>
                <a:ext cx="9"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grpSp>
        <p:sp>
          <p:nvSpPr>
            <p:cNvPr id="86" name="AutoShape 41">
              <a:hlinkClick r:id="" action="ppaction://noaction"/>
            </p:cNvPr>
            <p:cNvSpPr>
              <a:spLocks noChangeArrowheads="1"/>
            </p:cNvSpPr>
            <p:nvPr/>
          </p:nvSpPr>
          <p:spPr bwMode="auto">
            <a:xfrm>
              <a:off x="1805916" y="2286199"/>
              <a:ext cx="2397380" cy="66751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Idea Prioritization &amp; Quantification</a:t>
              </a:r>
            </a:p>
          </p:txBody>
        </p:sp>
        <p:sp>
          <p:nvSpPr>
            <p:cNvPr id="87" name="AutoShape 41">
              <a:hlinkClick r:id="" action="ppaction://noaction"/>
            </p:cNvPr>
            <p:cNvSpPr>
              <a:spLocks noChangeArrowheads="1"/>
            </p:cNvSpPr>
            <p:nvPr/>
          </p:nvSpPr>
          <p:spPr bwMode="auto">
            <a:xfrm>
              <a:off x="901065" y="1572866"/>
              <a:ext cx="1748622"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Ideation Labs</a:t>
              </a:r>
            </a:p>
          </p:txBody>
        </p:sp>
        <p:sp>
          <p:nvSpPr>
            <p:cNvPr id="88" name="AutoShape 41">
              <a:hlinkClick r:id="" action="ppaction://noaction"/>
            </p:cNvPr>
            <p:cNvSpPr>
              <a:spLocks noChangeArrowheads="1"/>
            </p:cNvSpPr>
            <p:nvPr/>
          </p:nvSpPr>
          <p:spPr bwMode="auto">
            <a:xfrm>
              <a:off x="4205683" y="3289852"/>
              <a:ext cx="1646683" cy="650679"/>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Enabling email option from TRAX</a:t>
              </a:r>
            </a:p>
          </p:txBody>
        </p:sp>
        <p:sp>
          <p:nvSpPr>
            <p:cNvPr id="89" name="AutoShape 41">
              <a:hlinkClick r:id="" action="ppaction://noaction"/>
            </p:cNvPr>
            <p:cNvSpPr>
              <a:spLocks noChangeArrowheads="1"/>
            </p:cNvSpPr>
            <p:nvPr/>
          </p:nvSpPr>
          <p:spPr bwMode="auto">
            <a:xfrm>
              <a:off x="1806905" y="3868480"/>
              <a:ext cx="1638467"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Recompilation of Invalid Objects</a:t>
              </a:r>
            </a:p>
          </p:txBody>
        </p:sp>
        <p:sp>
          <p:nvSpPr>
            <p:cNvPr id="90" name="AutoShape 41">
              <a:hlinkClick r:id="" action="ppaction://noaction"/>
            </p:cNvPr>
            <p:cNvSpPr>
              <a:spLocks noChangeArrowheads="1"/>
            </p:cNvSpPr>
            <p:nvPr/>
          </p:nvSpPr>
          <p:spPr bwMode="auto">
            <a:xfrm>
              <a:off x="1822630" y="3143661"/>
              <a:ext cx="1638467"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Code naming conventions</a:t>
              </a:r>
            </a:p>
          </p:txBody>
        </p:sp>
        <p:sp>
          <p:nvSpPr>
            <p:cNvPr id="91" name="AutoShape 41">
              <a:hlinkClick r:id="" action="ppaction://noaction"/>
            </p:cNvPr>
            <p:cNvSpPr>
              <a:spLocks noChangeArrowheads="1"/>
            </p:cNvSpPr>
            <p:nvPr/>
          </p:nvSpPr>
          <p:spPr bwMode="auto">
            <a:xfrm>
              <a:off x="4205684" y="414625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Reduction of errors during payment process</a:t>
              </a:r>
            </a:p>
          </p:txBody>
        </p:sp>
        <p:sp>
          <p:nvSpPr>
            <p:cNvPr id="92" name="Rectangle 15"/>
            <p:cNvSpPr>
              <a:spLocks noChangeArrowheads="1"/>
            </p:cNvSpPr>
            <p:nvPr/>
          </p:nvSpPr>
          <p:spPr bwMode="auto">
            <a:xfrm>
              <a:off x="6868242" y="1085743"/>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Aug</a:t>
              </a:r>
              <a:endParaRPr lang="en-US" sz="1000" kern="0" dirty="0">
                <a:solidFill>
                  <a:sysClr val="windowText" lastClr="000000"/>
                </a:solidFill>
              </a:endParaRPr>
            </a:p>
          </p:txBody>
        </p:sp>
        <p:sp>
          <p:nvSpPr>
            <p:cNvPr id="93" name="Line 28"/>
            <p:cNvSpPr>
              <a:spLocks noChangeShapeType="1"/>
            </p:cNvSpPr>
            <p:nvPr/>
          </p:nvSpPr>
          <p:spPr bwMode="auto">
            <a:xfrm>
              <a:off x="7464648" y="990292"/>
              <a:ext cx="42957" cy="4696866"/>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5" name="Rectangle 15"/>
            <p:cNvSpPr>
              <a:spLocks noChangeArrowheads="1"/>
            </p:cNvSpPr>
            <p:nvPr/>
          </p:nvSpPr>
          <p:spPr bwMode="auto">
            <a:xfrm>
              <a:off x="7759632" y="1067886"/>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Sep</a:t>
              </a:r>
              <a:endParaRPr lang="en-US" sz="1000" kern="0" dirty="0">
                <a:solidFill>
                  <a:sysClr val="windowText" lastClr="000000"/>
                </a:solidFill>
              </a:endParaRPr>
            </a:p>
          </p:txBody>
        </p:sp>
        <p:sp>
          <p:nvSpPr>
            <p:cNvPr id="96" name="Line 28"/>
            <p:cNvSpPr>
              <a:spLocks noChangeShapeType="1"/>
            </p:cNvSpPr>
            <p:nvPr/>
          </p:nvSpPr>
          <p:spPr bwMode="auto">
            <a:xfrm>
              <a:off x="8339043" y="990292"/>
              <a:ext cx="42957" cy="469686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7" name="Rectangle 15"/>
            <p:cNvSpPr>
              <a:spLocks noChangeArrowheads="1"/>
            </p:cNvSpPr>
            <p:nvPr/>
          </p:nvSpPr>
          <p:spPr bwMode="auto">
            <a:xfrm>
              <a:off x="8633090" y="1064171"/>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Oct </a:t>
              </a:r>
              <a:endParaRPr lang="en-US" sz="1000" kern="0" dirty="0">
                <a:solidFill>
                  <a:sysClr val="windowText" lastClr="000000"/>
                </a:solidFill>
              </a:endParaRPr>
            </a:p>
          </p:txBody>
        </p:sp>
        <p:sp>
          <p:nvSpPr>
            <p:cNvPr id="98" name="Line 28"/>
            <p:cNvSpPr>
              <a:spLocks noChangeShapeType="1"/>
            </p:cNvSpPr>
            <p:nvPr/>
          </p:nvSpPr>
          <p:spPr bwMode="auto">
            <a:xfrm>
              <a:off x="9213438" y="986451"/>
              <a:ext cx="42957" cy="469686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9" name="Rectangle 15"/>
            <p:cNvSpPr>
              <a:spLocks noChangeArrowheads="1"/>
            </p:cNvSpPr>
            <p:nvPr/>
          </p:nvSpPr>
          <p:spPr bwMode="auto">
            <a:xfrm>
              <a:off x="9492485" y="1065803"/>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Nov </a:t>
              </a:r>
              <a:endParaRPr lang="en-US" sz="1000" kern="0" dirty="0">
                <a:solidFill>
                  <a:sysClr val="windowText" lastClr="000000"/>
                </a:solidFill>
              </a:endParaRPr>
            </a:p>
          </p:txBody>
        </p:sp>
        <p:sp>
          <p:nvSpPr>
            <p:cNvPr id="100" name="Line 28"/>
            <p:cNvSpPr>
              <a:spLocks noChangeShapeType="1"/>
            </p:cNvSpPr>
            <p:nvPr/>
          </p:nvSpPr>
          <p:spPr bwMode="auto">
            <a:xfrm>
              <a:off x="10087833" y="972881"/>
              <a:ext cx="42957" cy="471427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101" name="Rectangle 15"/>
            <p:cNvSpPr>
              <a:spLocks noChangeArrowheads="1"/>
            </p:cNvSpPr>
            <p:nvPr/>
          </p:nvSpPr>
          <p:spPr bwMode="auto">
            <a:xfrm>
              <a:off x="10366880" y="1078899"/>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Dec </a:t>
              </a:r>
              <a:endParaRPr lang="en-US" sz="1000" kern="0" dirty="0">
                <a:solidFill>
                  <a:sysClr val="windowText" lastClr="000000"/>
                </a:solidFill>
              </a:endParaRPr>
            </a:p>
          </p:txBody>
        </p:sp>
        <p:sp>
          <p:nvSpPr>
            <p:cNvPr id="102" name="Line 28"/>
            <p:cNvSpPr>
              <a:spLocks noChangeShapeType="1"/>
            </p:cNvSpPr>
            <p:nvPr/>
          </p:nvSpPr>
          <p:spPr bwMode="auto">
            <a:xfrm>
              <a:off x="10962228" y="972881"/>
              <a:ext cx="42957" cy="471427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103" name="AutoShape 41">
              <a:hlinkClick r:id="" action="ppaction://noaction"/>
            </p:cNvPr>
            <p:cNvSpPr>
              <a:spLocks noChangeArrowheads="1"/>
            </p:cNvSpPr>
            <p:nvPr/>
          </p:nvSpPr>
          <p:spPr bwMode="auto">
            <a:xfrm>
              <a:off x="5081766" y="239817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Reorganization of Master data</a:t>
              </a:r>
            </a:p>
          </p:txBody>
        </p:sp>
        <p:sp>
          <p:nvSpPr>
            <p:cNvPr id="104" name="AutoShape 41">
              <a:hlinkClick r:id="" action="ppaction://noaction"/>
            </p:cNvPr>
            <p:cNvSpPr>
              <a:spLocks noChangeArrowheads="1"/>
            </p:cNvSpPr>
            <p:nvPr/>
          </p:nvSpPr>
          <p:spPr bwMode="auto">
            <a:xfrm>
              <a:off x="5877446" y="414625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Testing</a:t>
              </a:r>
            </a:p>
          </p:txBody>
        </p:sp>
        <p:sp>
          <p:nvSpPr>
            <p:cNvPr id="105" name="AutoShape 41">
              <a:hlinkClick r:id="" action="ppaction://noaction"/>
            </p:cNvPr>
            <p:cNvSpPr>
              <a:spLocks noChangeArrowheads="1"/>
            </p:cNvSpPr>
            <p:nvPr/>
          </p:nvSpPr>
          <p:spPr bwMode="auto">
            <a:xfrm>
              <a:off x="6632751" y="1572866"/>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Shared Pool Fragmentation</a:t>
              </a:r>
            </a:p>
          </p:txBody>
        </p:sp>
        <p:sp>
          <p:nvSpPr>
            <p:cNvPr id="106" name="AutoShape 41">
              <a:hlinkClick r:id="" action="ppaction://noaction"/>
            </p:cNvPr>
            <p:cNvSpPr>
              <a:spLocks noChangeArrowheads="1"/>
            </p:cNvSpPr>
            <p:nvPr/>
          </p:nvSpPr>
          <p:spPr bwMode="auto">
            <a:xfrm>
              <a:off x="5038571" y="4877189"/>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Proactive Performance Monitoring</a:t>
              </a:r>
            </a:p>
          </p:txBody>
        </p:sp>
        <p:sp>
          <p:nvSpPr>
            <p:cNvPr id="108" name="AutoShape 41">
              <a:hlinkClick r:id="" action="ppaction://noaction"/>
            </p:cNvPr>
            <p:cNvSpPr>
              <a:spLocks noChangeArrowheads="1"/>
            </p:cNvSpPr>
            <p:nvPr/>
          </p:nvSpPr>
          <p:spPr bwMode="auto">
            <a:xfrm>
              <a:off x="7522873" y="4805139"/>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checking file system utilization</a:t>
              </a:r>
            </a:p>
          </p:txBody>
        </p:sp>
        <p:sp>
          <p:nvSpPr>
            <p:cNvPr id="110" name="AutoShape 41">
              <a:hlinkClick r:id="" action="ppaction://noaction"/>
            </p:cNvPr>
            <p:cNvSpPr>
              <a:spLocks noChangeArrowheads="1"/>
            </p:cNvSpPr>
            <p:nvPr/>
          </p:nvSpPr>
          <p:spPr bwMode="auto">
            <a:xfrm>
              <a:off x="6729906" y="3004796"/>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Process correction to reduce rework</a:t>
              </a:r>
            </a:p>
          </p:txBody>
        </p:sp>
        <p:sp>
          <p:nvSpPr>
            <p:cNvPr id="111" name="AutoShape 41">
              <a:hlinkClick r:id="" action="ppaction://noaction"/>
            </p:cNvPr>
            <p:cNvSpPr>
              <a:spLocks noChangeArrowheads="1"/>
            </p:cNvSpPr>
            <p:nvPr/>
          </p:nvSpPr>
          <p:spPr bwMode="auto">
            <a:xfrm>
              <a:off x="8382000" y="1507819"/>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Proactive index maintenance</a:t>
              </a:r>
            </a:p>
          </p:txBody>
        </p:sp>
        <p:sp>
          <p:nvSpPr>
            <p:cNvPr id="112" name="AutoShape 41">
              <a:hlinkClick r:id="" action="ppaction://noaction"/>
            </p:cNvPr>
            <p:cNvSpPr>
              <a:spLocks noChangeArrowheads="1"/>
            </p:cNvSpPr>
            <p:nvPr/>
          </p:nvSpPr>
          <p:spPr bwMode="auto">
            <a:xfrm>
              <a:off x="8926772" y="6096000"/>
              <a:ext cx="1092496" cy="321474"/>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LEAN</a:t>
              </a:r>
            </a:p>
          </p:txBody>
        </p:sp>
      </p:grpSp>
      <p:sp>
        <p:nvSpPr>
          <p:cNvPr id="113" name="AutoShape 41">
            <a:hlinkClick r:id="" action="ppaction://noaction"/>
          </p:cNvPr>
          <p:cNvSpPr>
            <a:spLocks noChangeArrowheads="1"/>
          </p:cNvSpPr>
          <p:nvPr/>
        </p:nvSpPr>
        <p:spPr bwMode="auto">
          <a:xfrm>
            <a:off x="10152661" y="6096000"/>
            <a:ext cx="1124940" cy="321474"/>
          </a:xfrm>
          <a:prstGeom prst="homePlate">
            <a:avLst>
              <a:gd name="adj" fmla="val 20161"/>
            </a:avLst>
          </a:prstGeom>
          <a:solidFill>
            <a:srgbClr val="6073AA">
              <a:alpha val="80000"/>
            </a:srgb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200" kern="0" dirty="0">
                <a:solidFill>
                  <a:prstClr val="white"/>
                </a:solidFill>
              </a:rPr>
              <a:t>Six Sigma</a:t>
            </a:r>
          </a:p>
        </p:txBody>
      </p:sp>
      <p:sp>
        <p:nvSpPr>
          <p:cNvPr id="53" name="Rectangle 3"/>
          <p:cNvSpPr>
            <a:spLocks noChangeArrowheads="1"/>
          </p:cNvSpPr>
          <p:nvPr/>
        </p:nvSpPr>
        <p:spPr bwMode="auto">
          <a:xfrm>
            <a:off x="105842" y="446100"/>
            <a:ext cx="10663767" cy="468313"/>
          </a:xfrm>
          <a:prstGeom prst="rect">
            <a:avLst/>
          </a:prstGeom>
          <a:noFill/>
          <a:ln w="9525">
            <a:noFill/>
            <a:miter lim="800000"/>
            <a:headEnd/>
            <a:tailEnd/>
          </a:ln>
        </p:spPr>
        <p:txBody>
          <a:bodyPr lIns="0" tIns="0" rIns="0" bIns="0"/>
          <a:lstStyle/>
          <a:p>
            <a:pPr>
              <a:lnSpc>
                <a:spcPct val="80000"/>
              </a:lnSpc>
              <a:defRPr/>
            </a:pPr>
            <a:r>
              <a:rPr lang="en-US" sz="2000" b="1" dirty="0">
                <a:solidFill>
                  <a:prstClr val="black"/>
                </a:solidFill>
              </a:rPr>
              <a:t>Year Name- 2021 Roadmap</a:t>
            </a:r>
          </a:p>
        </p:txBody>
      </p:sp>
      <p:sp>
        <p:nvSpPr>
          <p:cNvPr id="54" name="Text Placeholder 1"/>
          <p:cNvSpPr txBox="1">
            <a:spLocks/>
          </p:cNvSpPr>
          <p:nvPr/>
        </p:nvSpPr>
        <p:spPr>
          <a:xfrm>
            <a:off x="97612" y="31438"/>
            <a:ext cx="8532632" cy="276999"/>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Live ► Step 7 ► </a:t>
            </a:r>
            <a:r>
              <a:rPr b="1" dirty="0">
                <a:solidFill>
                  <a:prstClr val="white"/>
                </a:solidFill>
              </a:rPr>
              <a:t>Continuous Improvement Opportunities </a:t>
            </a:r>
            <a:r>
              <a:rPr dirty="0">
                <a:solidFill>
                  <a:prstClr val="white"/>
                </a:solidFill>
              </a:rPr>
              <a:t>► </a:t>
            </a:r>
            <a:endParaRPr b="1" dirty="0">
              <a:solidFill>
                <a:prstClr val="white"/>
              </a:solidFill>
            </a:endParaRPr>
          </a:p>
        </p:txBody>
      </p:sp>
      <p:sp>
        <p:nvSpPr>
          <p:cNvPr id="66" name="AutoShape 35"/>
          <p:cNvSpPr>
            <a:spLocks noChangeArrowheads="1"/>
          </p:cNvSpPr>
          <p:nvPr/>
        </p:nvSpPr>
        <p:spPr bwMode="auto">
          <a:xfrm>
            <a:off x="458953" y="5562825"/>
            <a:ext cx="11112075" cy="395126"/>
          </a:xfrm>
          <a:prstGeom prst="homePlate">
            <a:avLst>
              <a:gd name="adj" fmla="val 25900"/>
            </a:avLst>
          </a:prstGeom>
          <a:solidFill>
            <a:srgbClr val="0A69AA"/>
          </a:solidFill>
          <a:ln w="12700">
            <a:noFill/>
            <a:miter lim="800000"/>
            <a:headEnd/>
            <a:tailEnd/>
          </a:ln>
          <a:effectLst>
            <a:outerShdw blurRad="63500" sx="102000" sy="102000" algn="ctr" rotWithShape="0">
              <a:prstClr val="black">
                <a:alpha val="40000"/>
              </a:prstClr>
            </a:outerShdw>
          </a:effectLst>
        </p:spPr>
        <p:txBody>
          <a:bodyPr lIns="92075" tIns="46038" rIns="92075" bIns="46038" anchor="b"/>
          <a:lstStyle/>
          <a:p>
            <a:pPr algn="ctr">
              <a:defRPr/>
            </a:pPr>
            <a:r>
              <a:rPr lang="en-US" sz="1200" b="1" kern="0" dirty="0">
                <a:solidFill>
                  <a:prstClr val="white"/>
                </a:solidFill>
              </a:rPr>
              <a:t>Implementation</a:t>
            </a:r>
            <a:r>
              <a:rPr lang="en-US" sz="1200" kern="0" dirty="0">
                <a:solidFill>
                  <a:prstClr val="white"/>
                </a:solidFill>
              </a:rPr>
              <a:t> of best practices from other accounts and  </a:t>
            </a:r>
            <a:r>
              <a:rPr lang="en-US" sz="1200" b="1" kern="0" dirty="0">
                <a:solidFill>
                  <a:prstClr val="white"/>
                </a:solidFill>
              </a:rPr>
              <a:t>Lean Ideas (Automation Of  reports, etc)</a:t>
            </a:r>
          </a:p>
        </p:txBody>
      </p:sp>
      <p:sp>
        <p:nvSpPr>
          <p:cNvPr id="56" name="TextBox 55">
            <a:extLst>
              <a:ext uri="{FF2B5EF4-FFF2-40B4-BE49-F238E27FC236}">
                <a16:creationId xmlns:a16="http://schemas.microsoft.com/office/drawing/2014/main" id="{368E7B81-B4C5-45A7-8D03-4DF7AD0A2376}"/>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1439365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9D0E0E-D95E-48FF-B5D0-DBBF19BCF231}"/>
              </a:ext>
            </a:extLst>
          </p:cNvPr>
          <p:cNvSpPr/>
          <p:nvPr/>
        </p:nvSpPr>
        <p:spPr>
          <a:xfrm>
            <a:off x="410058" y="1062111"/>
            <a:ext cx="3628542" cy="7765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Champion Approval Email</a:t>
            </a:r>
          </a:p>
        </p:txBody>
      </p:sp>
      <p:sp>
        <p:nvSpPr>
          <p:cNvPr id="6" name="Rectangle 5">
            <a:extLst>
              <a:ext uri="{FF2B5EF4-FFF2-40B4-BE49-F238E27FC236}">
                <a16:creationId xmlns:a16="http://schemas.microsoft.com/office/drawing/2014/main" id="{E7DA286C-3497-48AD-BCAA-0F48EAF1B28F}"/>
              </a:ext>
            </a:extLst>
          </p:cNvPr>
          <p:cNvSpPr/>
          <p:nvPr/>
        </p:nvSpPr>
        <p:spPr>
          <a:xfrm>
            <a:off x="410058" y="280070"/>
            <a:ext cx="11371884" cy="6814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b="1" dirty="0"/>
              <a:t>Project Approvals</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939275"/>
            <a:ext cx="7030431" cy="4448796"/>
          </a:xfrm>
          <a:prstGeom prst="rect">
            <a:avLst/>
          </a:prstGeom>
        </p:spPr>
      </p:pic>
    </p:spTree>
    <p:extLst>
      <p:ext uri="{BB962C8B-B14F-4D97-AF65-F5344CB8AC3E}">
        <p14:creationId xmlns:p14="http://schemas.microsoft.com/office/powerpoint/2010/main" val="2769957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Thank You.</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16541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bwMode="auto">
          <a:xfrm>
            <a:off x="450477" y="783377"/>
            <a:ext cx="4790339" cy="954703"/>
          </a:xfrm>
          <a:prstGeom prst="wedgeRoundRectCallout">
            <a:avLst/>
          </a:prstGeom>
          <a:solidFill>
            <a:schemeClr val="tx1">
              <a:lumMod val="10000"/>
              <a:lumOff val="90000"/>
            </a:schemeClr>
          </a:solidFill>
          <a:ln w="9525">
            <a:noFill/>
            <a:miter lim="800000"/>
            <a:headEnd/>
            <a:tailEnd/>
          </a:ln>
        </p:spPr>
        <p:txBody>
          <a:bodyPr vert="horz" wrap="square" lIns="0" tIns="0" rIns="0" bIns="0" numCol="1" rtlCol="0" anchor="ctr" anchorCtr="0" compatLnSpc="1">
            <a:prstTxWarp prst="textNoShape">
              <a:avLst/>
            </a:prstTxWarp>
            <a:noAutofit/>
          </a:bodyPr>
          <a:lstStyle/>
          <a:p>
            <a:pPr algn="ctr" defTabSz="973138" eaLnBrk="0" hangingPunct="0">
              <a:spcBef>
                <a:spcPts val="1200"/>
              </a:spcBef>
              <a:buClr>
                <a:srgbClr val="F8901F"/>
              </a:buClr>
              <a:tabLst>
                <a:tab pos="1374775" algn="l"/>
              </a:tabLst>
            </a:pPr>
            <a:r>
              <a:rPr lang="en-US" sz="2400" dirty="0">
                <a:solidFill>
                  <a:prstClr val="black"/>
                </a:solidFill>
              </a:rPr>
              <a:t>“</a:t>
            </a:r>
            <a:r>
              <a:rPr lang="en-US" sz="2400" dirty="0" err="1">
                <a:solidFill>
                  <a:prstClr val="black"/>
                </a:solidFill>
              </a:rPr>
              <a:t>Genpact</a:t>
            </a:r>
            <a:r>
              <a:rPr lang="en-US" sz="2400" dirty="0">
                <a:solidFill>
                  <a:prstClr val="black"/>
                </a:solidFill>
              </a:rPr>
              <a:t> Process Owner VOC”</a:t>
            </a:r>
          </a:p>
        </p:txBody>
      </p:sp>
      <p:sp>
        <p:nvSpPr>
          <p:cNvPr id="24" name="TextBox 23"/>
          <p:cNvSpPr txBox="1"/>
          <p:nvPr/>
        </p:nvSpPr>
        <p:spPr>
          <a:xfrm>
            <a:off x="2514600" y="1802520"/>
            <a:ext cx="3429000" cy="276999"/>
          </a:xfrm>
          <a:prstGeom prst="rect">
            <a:avLst/>
          </a:prstGeom>
          <a:noFill/>
        </p:spPr>
        <p:txBody>
          <a:bodyPr wrap="square" lIns="0" tIns="0" rIns="0" bIns="0" rtlCol="0">
            <a:spAutoFit/>
          </a:bodyPr>
          <a:lstStyle/>
          <a:p>
            <a:r>
              <a:rPr lang="en-US" dirty="0">
                <a:solidFill>
                  <a:prstClr val="black"/>
                </a:solidFill>
              </a:rPr>
              <a:t>K </a:t>
            </a:r>
            <a:r>
              <a:rPr lang="en-US" dirty="0" err="1">
                <a:solidFill>
                  <a:prstClr val="black"/>
                </a:solidFill>
              </a:rPr>
              <a:t>Sasikiran</a:t>
            </a:r>
            <a:r>
              <a:rPr lang="en-US" dirty="0">
                <a:solidFill>
                  <a:prstClr val="black"/>
                </a:solidFill>
              </a:rPr>
              <a:t> – AVP SAP </a:t>
            </a:r>
            <a:r>
              <a:rPr lang="en-US" dirty="0" err="1">
                <a:solidFill>
                  <a:prstClr val="black"/>
                </a:solidFill>
              </a:rPr>
              <a:t>CoE</a:t>
            </a:r>
            <a:endParaRPr lang="en-US" dirty="0">
              <a:solidFill>
                <a:prstClr val="black"/>
              </a:solidFill>
            </a:endParaRPr>
          </a:p>
        </p:txBody>
      </p:sp>
      <p:sp>
        <p:nvSpPr>
          <p:cNvPr id="29" name="Rectangle 28"/>
          <p:cNvSpPr/>
          <p:nvPr/>
        </p:nvSpPr>
        <p:spPr>
          <a:xfrm>
            <a:off x="426280" y="6123801"/>
            <a:ext cx="11494813" cy="276999"/>
          </a:xfrm>
          <a:prstGeom prst="rect">
            <a:avLst/>
          </a:prstGeom>
          <a:solidFill>
            <a:schemeClr val="tx1"/>
          </a:solidFill>
        </p:spPr>
        <p:txBody>
          <a:bodyPr wrap="square">
            <a:spAutoFit/>
          </a:bodyPr>
          <a:lstStyle/>
          <a:p>
            <a:pPr>
              <a:spcBef>
                <a:spcPts val="1800"/>
              </a:spcBef>
              <a:buClr>
                <a:srgbClr val="414141"/>
              </a:buClr>
              <a:buSzPct val="93000"/>
            </a:pPr>
            <a:r>
              <a:rPr lang="en-US" sz="1200" b="1" dirty="0">
                <a:solidFill>
                  <a:prstClr val="white"/>
                </a:solidFill>
              </a:rPr>
              <a:t>Client &amp; GOL VOC to kick start the project, understand their expectations &amp; document as measures of success</a:t>
            </a:r>
          </a:p>
        </p:txBody>
      </p:sp>
      <p:sp>
        <p:nvSpPr>
          <p:cNvPr id="10" name="TextBox 9"/>
          <p:cNvSpPr txBox="1"/>
          <p:nvPr/>
        </p:nvSpPr>
        <p:spPr>
          <a:xfrm>
            <a:off x="304800" y="170893"/>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VOC</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3" name="TextBox 2"/>
          <p:cNvSpPr txBox="1"/>
          <p:nvPr/>
        </p:nvSpPr>
        <p:spPr>
          <a:xfrm>
            <a:off x="152400" y="0"/>
            <a:ext cx="4978400" cy="261610"/>
          </a:xfrm>
          <a:prstGeom prst="rect">
            <a:avLst/>
          </a:prstGeom>
          <a:noFill/>
        </p:spPr>
        <p:txBody>
          <a:bodyPr wrap="square" rtlCol="0">
            <a:spAutoFit/>
          </a:bodyPr>
          <a:lstStyle/>
          <a:p>
            <a:r>
              <a:rPr lang="en-US" sz="1100"/>
              <a:t>Step 1: Building Process Framework</a:t>
            </a:r>
          </a:p>
        </p:txBody>
      </p:sp>
      <p:sp>
        <p:nvSpPr>
          <p:cNvPr id="4" name="Rectangle 3"/>
          <p:cNvSpPr/>
          <p:nvPr/>
        </p:nvSpPr>
        <p:spPr>
          <a:xfrm>
            <a:off x="685800" y="2477733"/>
            <a:ext cx="6096000" cy="646331"/>
          </a:xfrm>
          <a:prstGeom prst="rect">
            <a:avLst/>
          </a:prstGeom>
        </p:spPr>
        <p:txBody>
          <a:bodyPr>
            <a:spAutoFit/>
          </a:bodyPr>
          <a:lstStyle/>
          <a:p>
            <a:pPr algn="ctr" defTabSz="973138" eaLnBrk="0" hangingPunct="0">
              <a:spcBef>
                <a:spcPts val="1200"/>
              </a:spcBef>
              <a:buClr>
                <a:srgbClr val="F8901F"/>
              </a:buClr>
              <a:tabLst>
                <a:tab pos="1374775" algn="l"/>
              </a:tabLst>
            </a:pPr>
            <a:r>
              <a:rPr lang="en-US" dirty="0">
                <a:solidFill>
                  <a:prstClr val="black"/>
                </a:solidFill>
              </a:rPr>
              <a:t>“Setup ADM process framework for </a:t>
            </a:r>
            <a:r>
              <a:rPr lang="en-IN" dirty="0">
                <a:solidFill>
                  <a:prstClr val="black"/>
                </a:solidFill>
              </a:rPr>
              <a:t>Divine APEX Program MUFG Reverse Factoring Enhancements</a:t>
            </a:r>
            <a:r>
              <a:rPr lang="en-US" dirty="0">
                <a:solidFill>
                  <a:prstClr val="black"/>
                </a:solidFill>
              </a:rPr>
              <a:t>”</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236" y="2787043"/>
            <a:ext cx="5302510" cy="2997071"/>
          </a:xfrm>
          <a:prstGeom prst="rect">
            <a:avLst/>
          </a:prstGeom>
        </p:spPr>
      </p:pic>
    </p:spTree>
    <p:extLst>
      <p:ext uri="{BB962C8B-B14F-4D97-AF65-F5344CB8AC3E}">
        <p14:creationId xmlns:p14="http://schemas.microsoft.com/office/powerpoint/2010/main" val="24105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96861" y="661087"/>
            <a:ext cx="1679433" cy="1270688"/>
          </a:xfrm>
          <a:prstGeom prst="roundRect">
            <a:avLst>
              <a:gd name="adj" fmla="val 8815"/>
            </a:avLst>
          </a:prstGeom>
          <a:solidFill>
            <a:srgbClr val="00B0F0"/>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2" name="AutoShape 25"/>
          <p:cNvSpPr>
            <a:spLocks noChangeArrowheads="1"/>
          </p:cNvSpPr>
          <p:nvPr/>
        </p:nvSpPr>
        <p:spPr bwMode="auto">
          <a:xfrm>
            <a:off x="178209" y="4985955"/>
            <a:ext cx="1695908" cy="925283"/>
          </a:xfrm>
          <a:prstGeom prst="roundRect">
            <a:avLst>
              <a:gd name="adj" fmla="val 8815"/>
            </a:avLst>
          </a:prstGeom>
          <a:solidFill>
            <a:srgbClr val="00B0F0"/>
          </a:solidFill>
          <a:ln w="38100" algn="ctr">
            <a:noFill/>
            <a:round/>
            <a:headEnd/>
            <a:tailEnd/>
          </a:ln>
        </p:spPr>
        <p:txBody>
          <a:bodyPr lIns="45720" rIns="45720"/>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3" name="Rectangle 104"/>
          <p:cNvSpPr>
            <a:spLocks noChangeArrowheads="1"/>
          </p:cNvSpPr>
          <p:nvPr/>
        </p:nvSpPr>
        <p:spPr bwMode="auto">
          <a:xfrm>
            <a:off x="282442" y="1116200"/>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a:solidFill>
                  <a:prstClr val="black"/>
                </a:solidFill>
                <a:ea typeface="ＭＳ Ｐゴシック" charset="-128"/>
              </a:rPr>
              <a:t>Business Case</a:t>
            </a:r>
          </a:p>
        </p:txBody>
      </p:sp>
      <p:sp>
        <p:nvSpPr>
          <p:cNvPr id="24" name="Rectangle 104"/>
          <p:cNvSpPr>
            <a:spLocks noChangeArrowheads="1"/>
          </p:cNvSpPr>
          <p:nvPr/>
        </p:nvSpPr>
        <p:spPr bwMode="auto">
          <a:xfrm>
            <a:off x="228005" y="5325485"/>
            <a:ext cx="1625600" cy="246221"/>
          </a:xfrm>
          <a:prstGeom prst="rect">
            <a:avLst/>
          </a:prstGeom>
          <a:noFill/>
          <a:ln w="9525">
            <a:noFill/>
            <a:miter lim="800000"/>
            <a:headEnd/>
            <a:tailEnd/>
          </a:ln>
        </p:spPr>
        <p:txBody>
          <a:bodyPr lIns="0" tIns="0" rIns="0" bIns="0" anchor="t">
            <a:spAutoFit/>
          </a:bodyPr>
          <a:lstStyle/>
          <a:p>
            <a:pPr algn="ctr" eaLnBrk="0" hangingPunct="0">
              <a:defRPr/>
            </a:pPr>
            <a:r>
              <a:rPr lang="en-US" sz="1600" b="1" dirty="0">
                <a:solidFill>
                  <a:prstClr val="black"/>
                </a:solidFill>
                <a:ea typeface="ＭＳ Ｐゴシック" charset="-128"/>
              </a:rPr>
              <a:t>Boundaries</a:t>
            </a:r>
          </a:p>
        </p:txBody>
      </p:sp>
      <p:sp>
        <p:nvSpPr>
          <p:cNvPr id="25" name="AutoShape 25"/>
          <p:cNvSpPr>
            <a:spLocks noChangeArrowheads="1"/>
          </p:cNvSpPr>
          <p:nvPr/>
        </p:nvSpPr>
        <p:spPr bwMode="auto">
          <a:xfrm>
            <a:off x="2047733" y="661087"/>
            <a:ext cx="9993584" cy="1270688"/>
          </a:xfrm>
          <a:prstGeom prst="roundRect">
            <a:avLst>
              <a:gd name="adj" fmla="val 8815"/>
            </a:avLst>
          </a:prstGeom>
          <a:solidFill>
            <a:srgbClr val="F2F2F2"/>
          </a:solidFill>
          <a:ln w="9525">
            <a:solidFill>
              <a:schemeClr val="bg2"/>
            </a:solidFill>
            <a:round/>
            <a:headEnd/>
            <a:tailEnd/>
          </a:ln>
          <a:effectLst/>
        </p:spPr>
        <p:txBody>
          <a:bodyPr lIns="45720" rIns="45720" anchor="ctr"/>
          <a:lstStyle/>
          <a:p>
            <a:pPr algn="just">
              <a:buClr>
                <a:srgbClr val="414141"/>
              </a:buClr>
              <a:buSzPct val="93000"/>
            </a:pPr>
            <a:r>
              <a:rPr lang="en-US" sz="1200" dirty="0">
                <a:solidFill>
                  <a:srgbClr val="414141"/>
                </a:solidFill>
                <a:cs typeface="Arial"/>
              </a:rPr>
              <a:t>GE provides a diverse range of services befitting a solution-building partner with a the ability to address various client  issues, business activities and marketing plans at both the corporate and organizational levels. GE extends its activities to serve societal needs, and strives to support innovation within society as a whole. In April 2020, they decided to transition their P2P processes like Invoice processing and Payments Suctioning to Genpact for US region.</a:t>
            </a:r>
            <a:endParaRPr lang="en-US" sz="1200" dirty="0">
              <a:solidFill>
                <a:prstClr val="black"/>
              </a:solidFill>
              <a:cs typeface="Arial"/>
            </a:endParaRPr>
          </a:p>
        </p:txBody>
      </p:sp>
      <p:sp>
        <p:nvSpPr>
          <p:cNvPr id="26" name="AutoShape 25"/>
          <p:cNvSpPr>
            <a:spLocks noChangeArrowheads="1"/>
          </p:cNvSpPr>
          <p:nvPr/>
        </p:nvSpPr>
        <p:spPr bwMode="auto">
          <a:xfrm>
            <a:off x="2047733" y="4985955"/>
            <a:ext cx="10010060" cy="925283"/>
          </a:xfrm>
          <a:prstGeom prst="roundRect">
            <a:avLst>
              <a:gd name="adj" fmla="val 8815"/>
            </a:avLst>
          </a:prstGeom>
          <a:solidFill>
            <a:srgbClr val="F2F2F2"/>
          </a:solidFill>
          <a:ln w="9525">
            <a:solidFill>
              <a:schemeClr val="bg2"/>
            </a:solidFill>
            <a:round/>
            <a:headEnd/>
            <a:tailEnd/>
          </a:ln>
        </p:spPr>
        <p:txBody>
          <a:bodyPr lIns="45720" rIns="45720" anchor="ctr"/>
          <a:lstStyle/>
          <a:p>
            <a:pPr marL="171450" indent="-171450" eaLnBrk="0" hangingPunct="0">
              <a:buClr>
                <a:prstClr val="black"/>
              </a:buClr>
              <a:buFont typeface="Arial" panose="020B0604020202020204" pitchFamily="34" charset="0"/>
              <a:buChar char="•"/>
            </a:pPr>
            <a:r>
              <a:rPr lang="en-US" sz="1200" b="1" u="sng" dirty="0">
                <a:solidFill>
                  <a:prstClr val="black"/>
                </a:solidFill>
              </a:rPr>
              <a:t>In scope: </a:t>
            </a:r>
            <a:r>
              <a:rPr lang="en-US" sz="1200" u="sng" dirty="0">
                <a:solidFill>
                  <a:prstClr val="black"/>
                </a:solidFill>
              </a:rPr>
              <a:t> </a:t>
            </a:r>
            <a:r>
              <a:rPr lang="en-US" sz="1200" dirty="0">
                <a:solidFill>
                  <a:prstClr val="black"/>
                </a:solidFill>
              </a:rPr>
              <a:t>US region</a:t>
            </a:r>
            <a:endParaRPr lang="en-US" sz="1200" dirty="0">
              <a:solidFill>
                <a:prstClr val="black"/>
              </a:solidFill>
              <a:cs typeface="Arial"/>
            </a:endParaRPr>
          </a:p>
          <a:p>
            <a:pPr marL="171450" indent="-171450" algn="just" eaLnBrk="0" hangingPunct="0">
              <a:buClr>
                <a:prstClr val="black"/>
              </a:buClr>
              <a:buFont typeface="Arial" panose="020B0604020202020204" pitchFamily="34" charset="0"/>
              <a:buChar char="•"/>
            </a:pPr>
            <a:r>
              <a:rPr lang="en-US" sz="1200" b="1" u="sng" dirty="0">
                <a:solidFill>
                  <a:prstClr val="black"/>
                </a:solidFill>
              </a:rPr>
              <a:t>Out of  </a:t>
            </a:r>
            <a:r>
              <a:rPr lang="en-US" sz="1200" u="sng" dirty="0">
                <a:solidFill>
                  <a:prstClr val="black"/>
                </a:solidFill>
              </a:rPr>
              <a:t>scope:</a:t>
            </a:r>
            <a:r>
              <a:rPr lang="en-US" sz="1200" dirty="0">
                <a:solidFill>
                  <a:prstClr val="black"/>
                </a:solidFill>
              </a:rPr>
              <a:t> Other activities retained onshore (Vendor master creation , Review/Approval, Employee creation, T &amp; E)</a:t>
            </a:r>
            <a:endParaRPr lang="en-US" sz="1200" dirty="0">
              <a:solidFill>
                <a:prstClr val="black"/>
              </a:solidFill>
              <a:cs typeface="Arial"/>
            </a:endParaRPr>
          </a:p>
          <a:p>
            <a:pPr marL="171450" indent="-171450" algn="just" eaLnBrk="0" hangingPunct="0">
              <a:buClr>
                <a:prstClr val="black"/>
              </a:buClr>
              <a:buFont typeface="Arial" panose="020B0604020202020204" pitchFamily="34" charset="0"/>
              <a:buChar char="•"/>
            </a:pPr>
            <a:r>
              <a:rPr lang="en-US" sz="1200" b="1" u="sng" dirty="0">
                <a:solidFill>
                  <a:prstClr val="black"/>
                </a:solidFill>
              </a:rPr>
              <a:t>Starts:</a:t>
            </a:r>
            <a:r>
              <a:rPr lang="en-US" sz="1200" dirty="0">
                <a:solidFill>
                  <a:prstClr val="black"/>
                </a:solidFill>
              </a:rPr>
              <a:t> Once Invoice/Expense/Vendor request received</a:t>
            </a:r>
          </a:p>
          <a:p>
            <a:pPr marL="171450" indent="-171450" algn="just" eaLnBrk="0" hangingPunct="0">
              <a:buClr>
                <a:prstClr val="black"/>
              </a:buClr>
              <a:buFont typeface="Arial" panose="020B0604020202020204" pitchFamily="34" charset="0"/>
              <a:buChar char="•"/>
            </a:pPr>
            <a:r>
              <a:rPr lang="en-US" sz="1200" b="1" u="sng" dirty="0">
                <a:solidFill>
                  <a:prstClr val="black"/>
                </a:solidFill>
              </a:rPr>
              <a:t>Stops:</a:t>
            </a:r>
            <a:r>
              <a:rPr lang="en-US" sz="1200" dirty="0">
                <a:solidFill>
                  <a:prstClr val="black"/>
                </a:solidFill>
              </a:rPr>
              <a:t> Once clearing of payment is done after reconciliation.</a:t>
            </a:r>
          </a:p>
        </p:txBody>
      </p:sp>
      <p:sp>
        <p:nvSpPr>
          <p:cNvPr id="28" name="AutoShape 25"/>
          <p:cNvSpPr>
            <a:spLocks noChangeArrowheads="1"/>
          </p:cNvSpPr>
          <p:nvPr/>
        </p:nvSpPr>
        <p:spPr bwMode="auto">
          <a:xfrm>
            <a:off x="2047733" y="3740085"/>
            <a:ext cx="10010060" cy="1161093"/>
          </a:xfrm>
          <a:prstGeom prst="roundRect">
            <a:avLst>
              <a:gd name="adj" fmla="val 8815"/>
            </a:avLst>
          </a:prstGeom>
          <a:solidFill>
            <a:srgbClr val="F2F2F2"/>
          </a:solidFill>
          <a:ln w="9525">
            <a:solidFill>
              <a:schemeClr val="bg2"/>
            </a:solidFill>
            <a:round/>
            <a:headEnd/>
            <a:tailEnd/>
          </a:ln>
        </p:spPr>
        <p:txBody>
          <a:bodyPr lIns="45720" rIns="45720" anchor="ctr"/>
          <a:lstStyle/>
          <a:p>
            <a:pPr indent="-171450" algn="just">
              <a:buClr>
                <a:prstClr val="black"/>
              </a:buClr>
              <a:buSzPct val="90000"/>
              <a:buFont typeface="Arial" panose="020B0604020202020204" pitchFamily="34" charset="0"/>
              <a:buChar char="•"/>
            </a:pPr>
            <a:r>
              <a:rPr lang="en-US" sz="1200" dirty="0">
                <a:solidFill>
                  <a:srgbClr val="414141"/>
                </a:solidFill>
                <a:cs typeface="Arial"/>
              </a:rPr>
              <a:t>Robust System of metrics - measurable system to enable data capturing, reporting and analysis which will lead to effective opportunity identification and help achieve the process goals . </a:t>
            </a:r>
          </a:p>
          <a:p>
            <a:pPr indent="-171450" algn="just">
              <a:buClr>
                <a:prstClr val="black"/>
              </a:buClr>
              <a:buSzPct val="90000"/>
              <a:buFont typeface="Arial" panose="020B0604020202020204" pitchFamily="34" charset="0"/>
              <a:buChar char="•"/>
            </a:pPr>
            <a:r>
              <a:rPr lang="en-US" sz="1200" dirty="0">
                <a:solidFill>
                  <a:srgbClr val="414141"/>
                </a:solidFill>
                <a:cs typeface="Arial"/>
              </a:rPr>
              <a:t>Performance Dashboard  - Weekly Performance Tracker (with Timelines, Owners &amp;  Backup’s)</a:t>
            </a:r>
          </a:p>
          <a:p>
            <a:pPr indent="-171450" algn="just">
              <a:buClr>
                <a:prstClr val="black"/>
              </a:buClr>
              <a:buSzPct val="90000"/>
              <a:buFont typeface="Arial" panose="020B0604020202020204" pitchFamily="34" charset="0"/>
              <a:buChar char="•"/>
            </a:pPr>
            <a:r>
              <a:rPr lang="en-US" sz="1200" dirty="0">
                <a:solidFill>
                  <a:srgbClr val="414141"/>
                </a:solidFill>
                <a:cs typeface="Arial"/>
              </a:rPr>
              <a:t>Risk Analysis to identify High Risks and Current  Controls</a:t>
            </a:r>
          </a:p>
          <a:p>
            <a:pPr indent="-171450" algn="just">
              <a:buClr>
                <a:prstClr val="black"/>
              </a:buClr>
              <a:buSzPct val="90000"/>
              <a:buFont typeface="Arial" panose="020B0604020202020204" pitchFamily="34" charset="0"/>
              <a:buChar char="•"/>
            </a:pPr>
            <a:r>
              <a:rPr lang="en-US" sz="1200" dirty="0">
                <a:solidFill>
                  <a:srgbClr val="414141"/>
                </a:solidFill>
                <a:cs typeface="Arial"/>
              </a:rPr>
              <a:t>Identify potential improvement opportunities.</a:t>
            </a:r>
          </a:p>
        </p:txBody>
      </p:sp>
      <p:sp>
        <p:nvSpPr>
          <p:cNvPr id="29" name="AutoShape 25"/>
          <p:cNvSpPr>
            <a:spLocks noChangeArrowheads="1"/>
          </p:cNvSpPr>
          <p:nvPr/>
        </p:nvSpPr>
        <p:spPr bwMode="auto">
          <a:xfrm>
            <a:off x="194684" y="3733800"/>
            <a:ext cx="1679433" cy="1184356"/>
          </a:xfrm>
          <a:prstGeom prst="roundRect">
            <a:avLst>
              <a:gd name="adj" fmla="val 8815"/>
            </a:avLst>
          </a:prstGeom>
          <a:solidFill>
            <a:schemeClr val="bg2"/>
          </a:solidFill>
          <a:ln w="38100" algn="ctr">
            <a:noFill/>
            <a:round/>
            <a:headEnd/>
            <a:tailEnd/>
          </a:ln>
        </p:spPr>
        <p:txBody>
          <a:bodyPr lIns="45720" rIns="45720"/>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0" name="Rectangle 104"/>
          <p:cNvSpPr>
            <a:spLocks noChangeArrowheads="1"/>
          </p:cNvSpPr>
          <p:nvPr/>
        </p:nvSpPr>
        <p:spPr bwMode="auto">
          <a:xfrm>
            <a:off x="207896" y="4125407"/>
            <a:ext cx="1665817" cy="492443"/>
          </a:xfrm>
          <a:prstGeom prst="rect">
            <a:avLst/>
          </a:prstGeom>
          <a:noFill/>
          <a:ln w="9525">
            <a:noFill/>
            <a:miter lim="800000"/>
            <a:headEnd/>
            <a:tailEnd/>
          </a:ln>
        </p:spPr>
        <p:txBody>
          <a:bodyPr wrap="square" lIns="0" tIns="0" rIns="0" bIns="0" anchor="t">
            <a:spAutoFit/>
          </a:bodyPr>
          <a:lstStyle/>
          <a:p>
            <a:pPr algn="ctr" eaLnBrk="0" hangingPunct="0">
              <a:defRPr/>
            </a:pPr>
            <a:r>
              <a:rPr lang="en-US" sz="1600" b="1" dirty="0">
                <a:solidFill>
                  <a:prstClr val="black"/>
                </a:solidFill>
                <a:ea typeface="ＭＳ Ｐゴシック" charset="-128"/>
              </a:rPr>
              <a:t>Key Project Deliverables</a:t>
            </a:r>
          </a:p>
        </p:txBody>
      </p:sp>
      <p:sp>
        <p:nvSpPr>
          <p:cNvPr id="31" name="AutoShape 25"/>
          <p:cNvSpPr>
            <a:spLocks noChangeArrowheads="1"/>
          </p:cNvSpPr>
          <p:nvPr/>
        </p:nvSpPr>
        <p:spPr bwMode="auto">
          <a:xfrm>
            <a:off x="194683" y="1995247"/>
            <a:ext cx="1658921" cy="767107"/>
          </a:xfrm>
          <a:prstGeom prst="roundRect">
            <a:avLst>
              <a:gd name="adj" fmla="val 8815"/>
            </a:avLst>
          </a:prstGeom>
          <a:solidFill>
            <a:schemeClr val="bg2"/>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2" name="Rectangle 104"/>
          <p:cNvSpPr>
            <a:spLocks noChangeArrowheads="1"/>
          </p:cNvSpPr>
          <p:nvPr/>
        </p:nvSpPr>
        <p:spPr bwMode="auto">
          <a:xfrm>
            <a:off x="317079" y="2132578"/>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dirty="0">
                <a:solidFill>
                  <a:prstClr val="black"/>
                </a:solidFill>
                <a:ea typeface="ＭＳ Ｐゴシック" charset="-128"/>
              </a:rPr>
              <a:t>Process Criticality </a:t>
            </a:r>
          </a:p>
        </p:txBody>
      </p:sp>
      <p:sp>
        <p:nvSpPr>
          <p:cNvPr id="33" name="AutoShape 25"/>
          <p:cNvSpPr>
            <a:spLocks noChangeArrowheads="1"/>
          </p:cNvSpPr>
          <p:nvPr/>
        </p:nvSpPr>
        <p:spPr bwMode="auto">
          <a:xfrm>
            <a:off x="2068558" y="1995247"/>
            <a:ext cx="9999476" cy="767107"/>
          </a:xfrm>
          <a:prstGeom prst="roundRect">
            <a:avLst>
              <a:gd name="adj" fmla="val 8815"/>
            </a:avLst>
          </a:prstGeom>
          <a:solidFill>
            <a:srgbClr val="F2F2F2"/>
          </a:solidFill>
          <a:ln w="9525">
            <a:solidFill>
              <a:schemeClr val="bg2"/>
            </a:solidFill>
            <a:round/>
            <a:headEnd/>
            <a:tailEnd/>
          </a:ln>
        </p:spPr>
        <p:txBody>
          <a:bodyPr lIns="45720" rIns="45720" anchor="ctr"/>
          <a:lstStyle/>
          <a:p>
            <a:pPr algn="just">
              <a:buClr>
                <a:prstClr val="black"/>
              </a:buClr>
              <a:buSzPct val="90000"/>
            </a:pPr>
            <a:r>
              <a:rPr lang="en-US" sz="1200" dirty="0">
                <a:solidFill>
                  <a:srgbClr val="414141"/>
                </a:solidFill>
                <a:cs typeface="Arial"/>
              </a:rPr>
              <a:t>To have a structured development plan with regular governance rhythm, actions, timelines, and owners to improve employee satisfaction and to foster a culture of continuous improvement.</a:t>
            </a:r>
          </a:p>
        </p:txBody>
      </p:sp>
      <p:sp>
        <p:nvSpPr>
          <p:cNvPr id="34" name="AutoShape 25"/>
          <p:cNvSpPr>
            <a:spLocks noChangeArrowheads="1"/>
          </p:cNvSpPr>
          <p:nvPr/>
        </p:nvSpPr>
        <p:spPr bwMode="auto">
          <a:xfrm>
            <a:off x="178209" y="5984331"/>
            <a:ext cx="1712383" cy="791817"/>
          </a:xfrm>
          <a:prstGeom prst="roundRect">
            <a:avLst>
              <a:gd name="adj" fmla="val 8815"/>
            </a:avLst>
          </a:prstGeom>
          <a:solidFill>
            <a:srgbClr val="00B0F0"/>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5" name="AutoShape 25"/>
          <p:cNvSpPr>
            <a:spLocks noChangeArrowheads="1"/>
          </p:cNvSpPr>
          <p:nvPr/>
        </p:nvSpPr>
        <p:spPr bwMode="auto">
          <a:xfrm>
            <a:off x="2047733" y="5993220"/>
            <a:ext cx="10010060" cy="774041"/>
          </a:xfrm>
          <a:prstGeom prst="roundRect">
            <a:avLst>
              <a:gd name="adj" fmla="val 8815"/>
            </a:avLst>
          </a:prstGeom>
          <a:solidFill>
            <a:srgbClr val="F2F2F2"/>
          </a:solidFill>
          <a:ln w="9525">
            <a:solidFill>
              <a:schemeClr val="bg2"/>
            </a:solidFill>
            <a:round/>
            <a:headEnd/>
            <a:tailEnd/>
          </a:ln>
        </p:spPr>
        <p:txBody>
          <a:bodyPr lIns="45720" rIns="45720" anchor="ctr"/>
          <a:lstStyle/>
          <a:p>
            <a:pPr algn="just"/>
            <a:r>
              <a:rPr lang="en-US" sz="1200" b="1" dirty="0">
                <a:solidFill>
                  <a:prstClr val="black"/>
                </a:solidFill>
                <a:cs typeface="Arial"/>
              </a:rPr>
              <a:t>Project Leader – </a:t>
            </a:r>
            <a:r>
              <a:rPr lang="en-IN" sz="1200" dirty="0" err="1">
                <a:solidFill>
                  <a:prstClr val="black"/>
                </a:solidFill>
              </a:rPr>
              <a:t>Kasavathala</a:t>
            </a:r>
            <a:r>
              <a:rPr lang="en-IN" sz="1200" dirty="0">
                <a:solidFill>
                  <a:prstClr val="black"/>
                </a:solidFill>
              </a:rPr>
              <a:t> </a:t>
            </a:r>
            <a:r>
              <a:rPr lang="en-IN" sz="1200" dirty="0" err="1">
                <a:solidFill>
                  <a:prstClr val="black"/>
                </a:solidFill>
              </a:rPr>
              <a:t>Venkata</a:t>
            </a:r>
            <a:r>
              <a:rPr lang="en-IN" sz="1200" dirty="0">
                <a:solidFill>
                  <a:prstClr val="black"/>
                </a:solidFill>
              </a:rPr>
              <a:t>, </a:t>
            </a:r>
            <a:r>
              <a:rPr lang="en-IN" sz="1200" dirty="0" err="1">
                <a:solidFill>
                  <a:prstClr val="black"/>
                </a:solidFill>
              </a:rPr>
              <a:t>Kirankumar</a:t>
            </a:r>
            <a:endParaRPr lang="en-IN" sz="1200" dirty="0">
              <a:solidFill>
                <a:prstClr val="black"/>
              </a:solidFill>
            </a:endParaRPr>
          </a:p>
          <a:p>
            <a:pPr algn="just"/>
            <a:r>
              <a:rPr lang="en-US" sz="1200" b="1" dirty="0">
                <a:solidFill>
                  <a:prstClr val="black"/>
                </a:solidFill>
                <a:cs typeface="Arial"/>
              </a:rPr>
              <a:t>Champion -  </a:t>
            </a:r>
            <a:r>
              <a:rPr lang="en-US" sz="1200" dirty="0" err="1">
                <a:solidFill>
                  <a:prstClr val="black"/>
                </a:solidFill>
              </a:rPr>
              <a:t>Sasikiran</a:t>
            </a:r>
            <a:r>
              <a:rPr lang="en-US" sz="1200" dirty="0">
                <a:solidFill>
                  <a:prstClr val="black"/>
                </a:solidFill>
              </a:rPr>
              <a:t> K</a:t>
            </a:r>
          </a:p>
          <a:p>
            <a:pPr algn="just"/>
            <a:r>
              <a:rPr lang="en-US" sz="1200" b="1" dirty="0">
                <a:solidFill>
                  <a:prstClr val="black"/>
                </a:solidFill>
                <a:cs typeface="Arial"/>
              </a:rPr>
              <a:t>Mentor       -  </a:t>
            </a:r>
            <a:r>
              <a:rPr lang="en-US" sz="1200" dirty="0" err="1">
                <a:solidFill>
                  <a:prstClr val="black"/>
                </a:solidFill>
              </a:rPr>
              <a:t>Shalini</a:t>
            </a:r>
            <a:r>
              <a:rPr lang="en-US" sz="1200" dirty="0">
                <a:solidFill>
                  <a:prstClr val="black"/>
                </a:solidFill>
              </a:rPr>
              <a:t> </a:t>
            </a:r>
            <a:r>
              <a:rPr lang="en-US" sz="1200" dirty="0" err="1">
                <a:solidFill>
                  <a:prstClr val="black"/>
                </a:solidFill>
              </a:rPr>
              <a:t>Aknur</a:t>
            </a:r>
            <a:endParaRPr lang="en-US" sz="1200" dirty="0">
              <a:solidFill>
                <a:prstClr val="black"/>
              </a:solidFill>
            </a:endParaRPr>
          </a:p>
        </p:txBody>
      </p:sp>
      <p:sp>
        <p:nvSpPr>
          <p:cNvPr id="36" name="Rectangle 104"/>
          <p:cNvSpPr>
            <a:spLocks noChangeArrowheads="1"/>
          </p:cNvSpPr>
          <p:nvPr/>
        </p:nvSpPr>
        <p:spPr bwMode="auto">
          <a:xfrm>
            <a:off x="228005" y="6233313"/>
            <a:ext cx="1625600" cy="246221"/>
          </a:xfrm>
          <a:prstGeom prst="rect">
            <a:avLst/>
          </a:prstGeom>
          <a:noFill/>
          <a:ln w="9525">
            <a:noFill/>
            <a:miter lim="800000"/>
            <a:headEnd/>
            <a:tailEnd/>
          </a:ln>
        </p:spPr>
        <p:txBody>
          <a:bodyPr lIns="0" tIns="0" rIns="0" bIns="0" anchor="t">
            <a:spAutoFit/>
          </a:bodyPr>
          <a:lstStyle/>
          <a:p>
            <a:pPr algn="ctr" eaLnBrk="0" hangingPunct="0">
              <a:defRPr/>
            </a:pPr>
            <a:r>
              <a:rPr lang="en-US" sz="1600" b="1" dirty="0">
                <a:solidFill>
                  <a:prstClr val="black"/>
                </a:solidFill>
                <a:ea typeface="ＭＳ Ｐゴシック" charset="-128"/>
              </a:rPr>
              <a:t>Project Team</a:t>
            </a:r>
          </a:p>
        </p:txBody>
      </p:sp>
      <p:sp>
        <p:nvSpPr>
          <p:cNvPr id="19" name="TextBox 18"/>
          <p:cNvSpPr txBox="1"/>
          <p:nvPr/>
        </p:nvSpPr>
        <p:spPr>
          <a:xfrm>
            <a:off x="122863" y="131976"/>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BPMS Project Charter</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18" name="AutoShape 25"/>
          <p:cNvSpPr>
            <a:spLocks noChangeArrowheads="1"/>
          </p:cNvSpPr>
          <p:nvPr/>
        </p:nvSpPr>
        <p:spPr bwMode="auto">
          <a:xfrm>
            <a:off x="178209" y="2819400"/>
            <a:ext cx="1695908" cy="846601"/>
          </a:xfrm>
          <a:prstGeom prst="roundRect">
            <a:avLst>
              <a:gd name="adj" fmla="val 8815"/>
            </a:avLst>
          </a:prstGeom>
          <a:solidFill>
            <a:schemeClr val="bg2"/>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0" name="Rectangle 104"/>
          <p:cNvSpPr>
            <a:spLocks noChangeArrowheads="1"/>
          </p:cNvSpPr>
          <p:nvPr/>
        </p:nvSpPr>
        <p:spPr bwMode="auto">
          <a:xfrm>
            <a:off x="315059" y="3051618"/>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dirty="0">
                <a:solidFill>
                  <a:prstClr val="black"/>
                </a:solidFill>
                <a:ea typeface="ＭＳ Ｐゴシック" charset="-128"/>
              </a:rPr>
              <a:t>Project Criticality </a:t>
            </a:r>
          </a:p>
        </p:txBody>
      </p:sp>
      <p:sp>
        <p:nvSpPr>
          <p:cNvPr id="37" name="AutoShape 25"/>
          <p:cNvSpPr>
            <a:spLocks noChangeArrowheads="1"/>
          </p:cNvSpPr>
          <p:nvPr/>
        </p:nvSpPr>
        <p:spPr bwMode="auto">
          <a:xfrm>
            <a:off x="2047733" y="2819401"/>
            <a:ext cx="9999476" cy="838199"/>
          </a:xfrm>
          <a:prstGeom prst="roundRect">
            <a:avLst>
              <a:gd name="adj" fmla="val 8815"/>
            </a:avLst>
          </a:prstGeom>
          <a:solidFill>
            <a:srgbClr val="F2F2F2"/>
          </a:solidFill>
          <a:ln w="9525">
            <a:solidFill>
              <a:schemeClr val="bg2"/>
            </a:solidFill>
            <a:round/>
            <a:headEnd/>
            <a:tailEnd/>
          </a:ln>
        </p:spPr>
        <p:txBody>
          <a:bodyPr lIns="45720" rIns="45720" anchor="ctr"/>
          <a:lstStyle/>
          <a:p>
            <a:pPr algn="just">
              <a:buClr>
                <a:prstClr val="black"/>
              </a:buClr>
              <a:buSzPct val="90000"/>
            </a:pPr>
            <a:r>
              <a:rPr lang="en-US" sz="1200" dirty="0">
                <a:solidFill>
                  <a:srgbClr val="414141"/>
                </a:solidFill>
                <a:cs typeface="Arial"/>
              </a:rPr>
              <a:t>Correct and timely resolution to the client’s request is key to the success. Incorrect  / Inappropriate  requirement handling may result in client dissatisfaction and we  might loose  an opportunity to get more business. With this process standardization, we aim to be more accurate and efficient by defining procedures, fixing responsibilities and ownership at each step, defining  timelines and establishing a complete review mechanism</a:t>
            </a:r>
          </a:p>
        </p:txBody>
      </p:sp>
      <p:sp>
        <p:nvSpPr>
          <p:cNvPr id="38" name="TextBox 37"/>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407457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0"/>
          <p:cNvSpPr>
            <a:spLocks noChangeArrowheads="1"/>
          </p:cNvSpPr>
          <p:nvPr/>
        </p:nvSpPr>
        <p:spPr bwMode="auto">
          <a:xfrm>
            <a:off x="203200" y="3581400"/>
            <a:ext cx="11706088" cy="786754"/>
          </a:xfrm>
          <a:prstGeom prst="rect">
            <a:avLst/>
          </a:prstGeom>
          <a:solidFill>
            <a:schemeClr val="bg1"/>
          </a:solidFill>
          <a:ln w="9525">
            <a:solidFill>
              <a:srgbClr val="9FA1A4"/>
            </a:solidFill>
            <a:miter lim="800000"/>
            <a:headEnd/>
            <a:tailEnd/>
          </a:ln>
        </p:spPr>
        <p:txBody>
          <a:bodyPr wrap="square">
            <a:spAutoFit/>
          </a:bodyPr>
          <a:lstStyle/>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A	</a:t>
            </a:r>
            <a:r>
              <a:rPr lang="en-US" sz="950" kern="0">
                <a:solidFill>
                  <a:srgbClr val="0A69AA"/>
                </a:solidFill>
                <a:latin typeface="Verdana" pitchFamily="34" charset="0"/>
              </a:rPr>
              <a:t> </a:t>
            </a:r>
            <a:r>
              <a:rPr lang="en-US" sz="950" kern="0">
                <a:solidFill>
                  <a:sysClr val="windowText" lastClr="000000"/>
                </a:solidFill>
                <a:latin typeface="Verdana" pitchFamily="34" charset="0"/>
              </a:rPr>
              <a:t>	 Approval of team Decisions e.g.  Sponsor, Champion, MBB.</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R	 </a:t>
            </a:r>
            <a:r>
              <a:rPr lang="en-US" sz="950" kern="0">
                <a:solidFill>
                  <a:sysClr val="windowText" lastClr="000000"/>
                </a:solidFill>
                <a:latin typeface="Verdana" pitchFamily="34" charset="0"/>
              </a:rPr>
              <a:t>	 Resource to the Team, one whose expertise skills may be needed on ad-hoc Basis</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M </a:t>
            </a:r>
            <a:r>
              <a:rPr lang="en-US" sz="950" kern="0">
                <a:solidFill>
                  <a:sysClr val="windowText" lastClr="000000"/>
                </a:solidFill>
                <a:latin typeface="Verdana" pitchFamily="34" charset="0"/>
              </a:rPr>
              <a:t>	 Member of the team, with the authorities and boundaries of the Charter</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I </a:t>
            </a:r>
            <a:r>
              <a:rPr lang="en-US" sz="950" kern="0">
                <a:solidFill>
                  <a:sysClr val="windowText" lastClr="000000"/>
                </a:solidFill>
                <a:latin typeface="Verdana" pitchFamily="34" charset="0"/>
              </a:rPr>
              <a:t>	        Interested party, one who will need to be informed </a:t>
            </a:r>
          </a:p>
        </p:txBody>
      </p:sp>
      <p:graphicFrame>
        <p:nvGraphicFramePr>
          <p:cNvPr id="8" name="Table 7"/>
          <p:cNvGraphicFramePr>
            <a:graphicFrameLocks noGrp="1"/>
          </p:cNvGraphicFramePr>
          <p:nvPr>
            <p:extLst>
              <p:ext uri="{D42A27DB-BD31-4B8C-83A1-F6EECF244321}">
                <p14:modId xmlns:p14="http://schemas.microsoft.com/office/powerpoint/2010/main" val="3634333154"/>
              </p:ext>
            </p:extLst>
          </p:nvPr>
        </p:nvGraphicFramePr>
        <p:xfrm>
          <a:off x="203210" y="714954"/>
          <a:ext cx="11635410" cy="2651760"/>
        </p:xfrm>
        <a:graphic>
          <a:graphicData uri="http://schemas.openxmlformats.org/drawingml/2006/table">
            <a:tbl>
              <a:tblPr firstRow="1" bandRow="1">
                <a:tableStyleId>{21E4AEA4-8DFA-4A89-87EB-49C32662AFE0}</a:tableStyleId>
              </a:tblPr>
              <a:tblGrid>
                <a:gridCol w="2459420">
                  <a:extLst>
                    <a:ext uri="{9D8B030D-6E8A-4147-A177-3AD203B41FA5}">
                      <a16:colId xmlns:a16="http://schemas.microsoft.com/office/drawing/2014/main" val="20000"/>
                    </a:ext>
                  </a:extLst>
                </a:gridCol>
                <a:gridCol w="3751432">
                  <a:extLst>
                    <a:ext uri="{9D8B030D-6E8A-4147-A177-3AD203B41FA5}">
                      <a16:colId xmlns:a16="http://schemas.microsoft.com/office/drawing/2014/main" val="20001"/>
                    </a:ext>
                  </a:extLst>
                </a:gridCol>
                <a:gridCol w="1660939">
                  <a:extLst>
                    <a:ext uri="{9D8B030D-6E8A-4147-A177-3AD203B41FA5}">
                      <a16:colId xmlns:a16="http://schemas.microsoft.com/office/drawing/2014/main" val="20002"/>
                    </a:ext>
                  </a:extLst>
                </a:gridCol>
                <a:gridCol w="1802296">
                  <a:extLst>
                    <a:ext uri="{9D8B030D-6E8A-4147-A177-3AD203B41FA5}">
                      <a16:colId xmlns:a16="http://schemas.microsoft.com/office/drawing/2014/main" val="20003"/>
                    </a:ext>
                  </a:extLst>
                </a:gridCol>
                <a:gridCol w="1961323">
                  <a:extLst>
                    <a:ext uri="{9D8B030D-6E8A-4147-A177-3AD203B41FA5}">
                      <a16:colId xmlns:a16="http://schemas.microsoft.com/office/drawing/2014/main" val="20004"/>
                    </a:ext>
                  </a:extLst>
                </a:gridCol>
              </a:tblGrid>
              <a:tr h="424623">
                <a:tc>
                  <a:txBody>
                    <a:bodyPr/>
                    <a:lstStyle/>
                    <a:p>
                      <a:pPr algn="ctr"/>
                      <a:r>
                        <a:rPr lang="en-US" sz="1400" dirty="0"/>
                        <a:t>Stakeholder</a:t>
                      </a:r>
                    </a:p>
                  </a:txBody>
                  <a:tcPr marL="121920" marR="121920"/>
                </a:tc>
                <a:tc>
                  <a:txBody>
                    <a:bodyPr/>
                    <a:lstStyle/>
                    <a:p>
                      <a:pPr algn="ctr"/>
                      <a:r>
                        <a:rPr lang="en-US" sz="1400" dirty="0"/>
                        <a:t>Role</a:t>
                      </a:r>
                    </a:p>
                  </a:txBody>
                  <a:tcPr marL="121920" marR="121920"/>
                </a:tc>
                <a:tc>
                  <a:txBody>
                    <a:bodyPr/>
                    <a:lstStyle/>
                    <a:p>
                      <a:pPr algn="ctr"/>
                      <a:r>
                        <a:rPr lang="en-US" sz="1400" dirty="0"/>
                        <a:t>Risk Assessment</a:t>
                      </a:r>
                    </a:p>
                  </a:txBody>
                  <a:tcPr marL="121920" marR="121920"/>
                </a:tc>
                <a:tc>
                  <a:txBody>
                    <a:bodyPr/>
                    <a:lstStyle/>
                    <a:p>
                      <a:pPr algn="ctr"/>
                      <a:r>
                        <a:rPr lang="en-US" sz="1400" dirty="0"/>
                        <a:t>Measurement System</a:t>
                      </a:r>
                    </a:p>
                  </a:txBody>
                  <a:tcPr marL="121920" marR="121920"/>
                </a:tc>
                <a:tc>
                  <a:txBody>
                    <a:bodyPr/>
                    <a:lstStyle/>
                    <a:p>
                      <a:pPr algn="ctr"/>
                      <a:r>
                        <a:rPr lang="en-US" sz="1400" dirty="0"/>
                        <a:t>Insights and improvement</a:t>
                      </a:r>
                    </a:p>
                  </a:txBody>
                  <a:tcPr marL="121920" marR="121920"/>
                </a:tc>
                <a:extLst>
                  <a:ext uri="{0D108BD9-81ED-4DB2-BD59-A6C34878D82A}">
                    <a16:rowId xmlns:a16="http://schemas.microsoft.com/office/drawing/2014/main" val="10000"/>
                  </a:ext>
                </a:extLst>
              </a:tr>
              <a:tr h="261188">
                <a:tc>
                  <a:txBody>
                    <a:bodyPr/>
                    <a:lstStyle/>
                    <a:p>
                      <a:r>
                        <a:rPr lang="en-US" sz="1400" dirty="0" err="1"/>
                        <a:t>Anupam</a:t>
                      </a:r>
                      <a:r>
                        <a:rPr lang="en-US" sz="1400" baseline="0" dirty="0"/>
                        <a:t> Jain </a:t>
                      </a:r>
                      <a:endParaRPr lang="en-US" sz="1400"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Sponsor</a:t>
                      </a:r>
                    </a:p>
                  </a:txBody>
                  <a:tcPr marL="121920" marR="121920"/>
                </a:tc>
                <a:tc>
                  <a:txBody>
                    <a:bodyPr/>
                    <a:lstStyle/>
                    <a:p>
                      <a:pPr algn="ctr"/>
                      <a:r>
                        <a:rPr lang="en-US" sz="1400" dirty="0"/>
                        <a:t>A</a:t>
                      </a:r>
                    </a:p>
                  </a:txBody>
                  <a:tcPr marL="121920" marR="121920"/>
                </a:tc>
                <a:tc>
                  <a:txBody>
                    <a:bodyPr/>
                    <a:lstStyle/>
                    <a:p>
                      <a:pPr algn="ctr"/>
                      <a:r>
                        <a:rPr lang="en-US" sz="1400" dirty="0"/>
                        <a:t>A</a:t>
                      </a:r>
                    </a:p>
                  </a:txBody>
                  <a:tcPr marL="121920" marR="121920"/>
                </a:tc>
                <a:tc>
                  <a:txBody>
                    <a:bodyPr/>
                    <a:lstStyle/>
                    <a:p>
                      <a:pPr algn="ctr"/>
                      <a:r>
                        <a:rPr lang="en-US" sz="1400" dirty="0"/>
                        <a:t>A</a:t>
                      </a:r>
                    </a:p>
                  </a:txBody>
                  <a:tcPr marL="121920" marR="121920"/>
                </a:tc>
                <a:extLst>
                  <a:ext uri="{0D108BD9-81ED-4DB2-BD59-A6C34878D82A}">
                    <a16:rowId xmlns:a16="http://schemas.microsoft.com/office/drawing/2014/main" val="10001"/>
                  </a:ext>
                </a:extLst>
              </a:tr>
              <a:tr h="250311">
                <a:tc>
                  <a:txBody>
                    <a:bodyPr/>
                    <a:lstStyle/>
                    <a:p>
                      <a:r>
                        <a:rPr lang="en-US" sz="1400" dirty="0" err="1"/>
                        <a:t>Sasikiran</a:t>
                      </a:r>
                      <a:r>
                        <a:rPr lang="en-US" sz="1400" baseline="0" dirty="0"/>
                        <a:t> K</a:t>
                      </a:r>
                      <a:endParaRPr lang="en-US" sz="1400" dirty="0"/>
                    </a:p>
                  </a:txBody>
                  <a:tcPr marL="121920" marR="121920"/>
                </a:tc>
                <a:tc>
                  <a:txBody>
                    <a:bodyPr/>
                    <a:lstStyle/>
                    <a:p>
                      <a:r>
                        <a:rPr lang="en-US" sz="1400" dirty="0"/>
                        <a:t>Champion</a:t>
                      </a:r>
                    </a:p>
                  </a:txBody>
                  <a:tcPr marL="121920" marR="121920"/>
                </a:tc>
                <a:tc>
                  <a:txBody>
                    <a:bodyPr/>
                    <a:lstStyle/>
                    <a:p>
                      <a:pPr algn="ctr"/>
                      <a:r>
                        <a:rPr lang="en-US" sz="1400" dirty="0"/>
                        <a:t>A</a:t>
                      </a:r>
                    </a:p>
                  </a:txBody>
                  <a:tcPr marL="121920" marR="121920"/>
                </a:tc>
                <a:tc>
                  <a:txBody>
                    <a:bodyPr/>
                    <a:lstStyle/>
                    <a:p>
                      <a:pPr algn="ctr"/>
                      <a:r>
                        <a:rPr lang="en-US" sz="1400" dirty="0"/>
                        <a:t>A</a:t>
                      </a:r>
                    </a:p>
                  </a:txBody>
                  <a:tcPr marL="121920" marR="121920"/>
                </a:tc>
                <a:tc>
                  <a:txBody>
                    <a:bodyPr/>
                    <a:lstStyle/>
                    <a:p>
                      <a:pPr algn="ctr"/>
                      <a:r>
                        <a:rPr lang="en-US" sz="1400" dirty="0"/>
                        <a:t>A</a:t>
                      </a:r>
                    </a:p>
                  </a:txBody>
                  <a:tcPr marL="121920" marR="121920"/>
                </a:tc>
                <a:extLst>
                  <a:ext uri="{0D108BD9-81ED-4DB2-BD59-A6C34878D82A}">
                    <a16:rowId xmlns:a16="http://schemas.microsoft.com/office/drawing/2014/main" val="10002"/>
                  </a:ext>
                </a:extLst>
              </a:tr>
              <a:tr h="250311">
                <a:tc>
                  <a:txBody>
                    <a:bodyPr/>
                    <a:lstStyle/>
                    <a:p>
                      <a:r>
                        <a:rPr lang="en-US" sz="1400" dirty="0"/>
                        <a:t>Deepak Chopra</a:t>
                      </a:r>
                    </a:p>
                  </a:txBody>
                  <a:tcPr marL="121920" marR="121920"/>
                </a:tc>
                <a:tc>
                  <a:txBody>
                    <a:bodyPr/>
                    <a:lstStyle/>
                    <a:p>
                      <a:r>
                        <a:rPr lang="en-US" sz="1400" dirty="0"/>
                        <a:t>Quality Leader</a:t>
                      </a:r>
                    </a:p>
                  </a:txBody>
                  <a:tcPr marL="121920" marR="121920"/>
                </a:tc>
                <a:tc>
                  <a:txBody>
                    <a:bodyPr/>
                    <a:lstStyle/>
                    <a:p>
                      <a:pPr algn="ctr"/>
                      <a:r>
                        <a:rPr lang="en-US" sz="1400" dirty="0"/>
                        <a:t>A</a:t>
                      </a:r>
                    </a:p>
                  </a:txBody>
                  <a:tcPr marL="121920" marR="121920"/>
                </a:tc>
                <a:tc>
                  <a:txBody>
                    <a:bodyPr/>
                    <a:lstStyle/>
                    <a:p>
                      <a:pPr algn="ctr"/>
                      <a:r>
                        <a:rPr lang="en-US" sz="1400" dirty="0"/>
                        <a:t>A</a:t>
                      </a:r>
                    </a:p>
                  </a:txBody>
                  <a:tcPr marL="121920" marR="121920"/>
                </a:tc>
                <a:tc>
                  <a:txBody>
                    <a:bodyPr/>
                    <a:lstStyle/>
                    <a:p>
                      <a:pPr algn="ctr"/>
                      <a:r>
                        <a:rPr lang="en-US" sz="1400" dirty="0"/>
                        <a:t>A</a:t>
                      </a:r>
                    </a:p>
                  </a:txBody>
                  <a:tcPr marL="121920" marR="121920"/>
                </a:tc>
                <a:extLst>
                  <a:ext uri="{0D108BD9-81ED-4DB2-BD59-A6C34878D82A}">
                    <a16:rowId xmlns:a16="http://schemas.microsoft.com/office/drawing/2014/main" val="10003"/>
                  </a:ext>
                </a:extLst>
              </a:tr>
              <a:tr h="250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dirty="0" err="1">
                          <a:ln>
                            <a:noFill/>
                          </a:ln>
                          <a:solidFill>
                            <a:schemeClr val="tx1"/>
                          </a:solidFill>
                          <a:effectLst/>
                          <a:latin typeface="+mn-lt"/>
                          <a:ea typeface="ＭＳ Ｐゴシック" charset="-128"/>
                          <a:cs typeface="Calibri" panose="020F0502020204030204" pitchFamily="34" charset="0"/>
                        </a:rPr>
                        <a:t>Dheeraj</a:t>
                      </a:r>
                      <a:r>
                        <a:rPr kumimoji="0" lang="en-US" sz="1400" b="0" i="0" u="none" strike="noStrike" cap="none" normalizeH="0" baseline="0" dirty="0">
                          <a:ln>
                            <a:noFill/>
                          </a:ln>
                          <a:solidFill>
                            <a:schemeClr val="tx1"/>
                          </a:solidFill>
                          <a:effectLst/>
                          <a:latin typeface="+mn-lt"/>
                          <a:ea typeface="ＭＳ Ｐゴシック" charset="-128"/>
                          <a:cs typeface="Calibri" panose="020F0502020204030204" pitchFamily="34" charset="0"/>
                        </a:rPr>
                        <a:t> </a:t>
                      </a:r>
                      <a:r>
                        <a:rPr kumimoji="0" lang="en-US" sz="1400" b="0" i="0" u="none" strike="noStrike" cap="none" normalizeH="0" baseline="0" dirty="0" err="1">
                          <a:ln>
                            <a:noFill/>
                          </a:ln>
                          <a:solidFill>
                            <a:schemeClr val="tx1"/>
                          </a:solidFill>
                          <a:effectLst/>
                          <a:latin typeface="+mn-lt"/>
                          <a:ea typeface="ＭＳ Ｐゴシック" charset="-128"/>
                          <a:cs typeface="Calibri" panose="020F0502020204030204" pitchFamily="34" charset="0"/>
                        </a:rPr>
                        <a:t>Mathur</a:t>
                      </a:r>
                      <a:endParaRPr kumimoji="0" lang="en-US" sz="1400" b="0" i="0" u="none" strike="noStrike" cap="none" normalizeH="0" baseline="0" dirty="0">
                        <a:ln>
                          <a:noFill/>
                        </a:ln>
                        <a:solidFill>
                          <a:schemeClr val="tx1"/>
                        </a:solidFill>
                        <a:effectLst/>
                        <a:latin typeface="+mn-lt"/>
                        <a:ea typeface="ＭＳ Ｐゴシック" charset="-128"/>
                        <a:cs typeface="Calibri" panose="020F0502020204030204" pitchFamily="34" charset="0"/>
                      </a:endParaRPr>
                    </a:p>
                  </a:txBody>
                  <a:tcPr marL="121920" marR="121920"/>
                </a:tc>
                <a:tc>
                  <a:txBody>
                    <a:bodyPr/>
                    <a:lstStyle/>
                    <a:p>
                      <a:r>
                        <a:rPr lang="en-US" sz="1400" dirty="0"/>
                        <a:t>MBB</a:t>
                      </a:r>
                    </a:p>
                  </a:txBody>
                  <a:tcPr marL="121920" marR="121920"/>
                </a:tc>
                <a:tc>
                  <a:txBody>
                    <a:bodyPr/>
                    <a:lstStyle/>
                    <a:p>
                      <a:pPr algn="ctr"/>
                      <a:r>
                        <a:rPr lang="en-US" sz="1400" dirty="0"/>
                        <a:t>I</a:t>
                      </a:r>
                    </a:p>
                  </a:txBody>
                  <a:tcPr marL="121920" marR="121920"/>
                </a:tc>
                <a:tc>
                  <a:txBody>
                    <a:bodyPr/>
                    <a:lstStyle/>
                    <a:p>
                      <a:pPr algn="ctr"/>
                      <a:r>
                        <a:rPr lang="en-US" sz="1400" dirty="0"/>
                        <a:t>I</a:t>
                      </a:r>
                    </a:p>
                  </a:txBody>
                  <a:tcPr marL="121920" marR="121920"/>
                </a:tc>
                <a:tc>
                  <a:txBody>
                    <a:bodyPr/>
                    <a:lstStyle/>
                    <a:p>
                      <a:pPr algn="ctr"/>
                      <a:r>
                        <a:rPr lang="en-US" sz="1400" dirty="0"/>
                        <a:t>I</a:t>
                      </a:r>
                    </a:p>
                  </a:txBody>
                  <a:tcPr marL="121920" marR="121920"/>
                </a:tc>
                <a:extLst>
                  <a:ext uri="{0D108BD9-81ED-4DB2-BD59-A6C34878D82A}">
                    <a16:rowId xmlns:a16="http://schemas.microsoft.com/office/drawing/2014/main" val="10004"/>
                  </a:ext>
                </a:extLst>
              </a:tr>
              <a:tr h="250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dirty="0" err="1">
                          <a:ln>
                            <a:noFill/>
                          </a:ln>
                          <a:solidFill>
                            <a:schemeClr val="tx1"/>
                          </a:solidFill>
                          <a:effectLst/>
                          <a:latin typeface="+mn-lt"/>
                          <a:ea typeface="ＭＳ Ｐゴシック" charset="-128"/>
                          <a:cs typeface="Calibri" panose="020F0502020204030204" pitchFamily="34" charset="0"/>
                        </a:rPr>
                        <a:t>Shalini</a:t>
                      </a:r>
                      <a:r>
                        <a:rPr kumimoji="0" lang="en-US" sz="1400" b="0" i="0" u="none" strike="noStrike" cap="none" normalizeH="0" baseline="0" dirty="0">
                          <a:ln>
                            <a:noFill/>
                          </a:ln>
                          <a:solidFill>
                            <a:schemeClr val="tx1"/>
                          </a:solidFill>
                          <a:effectLst/>
                          <a:latin typeface="+mn-lt"/>
                          <a:ea typeface="ＭＳ Ｐゴシック" charset="-128"/>
                          <a:cs typeface="Calibri" panose="020F0502020204030204" pitchFamily="34" charset="0"/>
                        </a:rPr>
                        <a:t> </a:t>
                      </a:r>
                      <a:r>
                        <a:rPr kumimoji="0" lang="en-US" sz="1400" b="0" i="0" u="none" strike="noStrike" cap="none" normalizeH="0" baseline="0" dirty="0" err="1">
                          <a:ln>
                            <a:noFill/>
                          </a:ln>
                          <a:solidFill>
                            <a:schemeClr val="tx1"/>
                          </a:solidFill>
                          <a:effectLst/>
                          <a:latin typeface="+mn-lt"/>
                          <a:ea typeface="ＭＳ Ｐゴシック" charset="-128"/>
                          <a:cs typeface="Calibri" panose="020F0502020204030204" pitchFamily="34" charset="0"/>
                        </a:rPr>
                        <a:t>Akunur</a:t>
                      </a:r>
                      <a:endParaRPr kumimoji="0" lang="en-US" sz="1400" b="0" i="0" u="none" strike="noStrike" cap="none" normalizeH="0" baseline="0" dirty="0">
                        <a:ln>
                          <a:noFill/>
                        </a:ln>
                        <a:solidFill>
                          <a:schemeClr val="tx1"/>
                        </a:solidFill>
                        <a:effectLst/>
                        <a:latin typeface="+mn-lt"/>
                        <a:ea typeface="ＭＳ Ｐゴシック" charset="-128"/>
                        <a:cs typeface="Calibri" panose="020F0502020204030204" pitchFamily="34" charset="0"/>
                      </a:endParaRPr>
                    </a:p>
                  </a:txBody>
                  <a:tcPr marL="121920" marR="121920"/>
                </a:tc>
                <a:tc>
                  <a:txBody>
                    <a:bodyPr/>
                    <a:lstStyle/>
                    <a:p>
                      <a:r>
                        <a:rPr lang="en-US" sz="1400" dirty="0"/>
                        <a:t>Black Belt</a:t>
                      </a:r>
                    </a:p>
                  </a:txBody>
                  <a:tcPr marL="121920" marR="121920"/>
                </a:tc>
                <a:tc>
                  <a:txBody>
                    <a:bodyPr/>
                    <a:lstStyle/>
                    <a:p>
                      <a:pPr algn="ctr"/>
                      <a:r>
                        <a:rPr lang="en-US" sz="1400" dirty="0"/>
                        <a:t>I</a:t>
                      </a:r>
                    </a:p>
                  </a:txBody>
                  <a:tcPr marL="121920" marR="121920"/>
                </a:tc>
                <a:tc>
                  <a:txBody>
                    <a:bodyPr/>
                    <a:lstStyle/>
                    <a:p>
                      <a:pPr algn="ctr"/>
                      <a:r>
                        <a:rPr lang="en-US" sz="1400" dirty="0"/>
                        <a:t>I</a:t>
                      </a:r>
                    </a:p>
                  </a:txBody>
                  <a:tcPr marL="121920" marR="121920"/>
                </a:tc>
                <a:tc>
                  <a:txBody>
                    <a:bodyPr/>
                    <a:lstStyle/>
                    <a:p>
                      <a:pPr algn="ctr"/>
                      <a:r>
                        <a:rPr lang="en-US" sz="1400" dirty="0"/>
                        <a:t>I</a:t>
                      </a:r>
                    </a:p>
                  </a:txBody>
                  <a:tcPr marL="121920" marR="121920"/>
                </a:tc>
                <a:extLst>
                  <a:ext uri="{0D108BD9-81ED-4DB2-BD59-A6C34878D82A}">
                    <a16:rowId xmlns:a16="http://schemas.microsoft.com/office/drawing/2014/main" val="10005"/>
                  </a:ext>
                </a:extLst>
              </a:tr>
              <a:tr h="250311">
                <a:tc>
                  <a:txBody>
                    <a:bodyPr/>
                    <a:lstStyle/>
                    <a:p>
                      <a:r>
                        <a:rPr lang="en-IN" sz="1400" dirty="0" err="1">
                          <a:solidFill>
                            <a:prstClr val="black"/>
                          </a:solidFill>
                        </a:rPr>
                        <a:t>Kirankumar</a:t>
                      </a:r>
                      <a:endParaRPr lang="en-US" sz="1400" dirty="0"/>
                    </a:p>
                  </a:txBody>
                  <a:tcPr marL="121920" marR="121920"/>
                </a:tc>
                <a:tc>
                  <a:txBody>
                    <a:bodyPr/>
                    <a:lstStyle/>
                    <a:p>
                      <a:r>
                        <a:rPr lang="en-US" sz="1400" dirty="0"/>
                        <a:t>Project Owner</a:t>
                      </a:r>
                    </a:p>
                  </a:txBody>
                  <a:tcPr marL="121920" marR="121920"/>
                </a:tc>
                <a:tc>
                  <a:txBody>
                    <a:bodyPr/>
                    <a:lstStyle/>
                    <a:p>
                      <a:pPr algn="ctr"/>
                      <a:r>
                        <a:rPr lang="en-US" sz="1400" dirty="0"/>
                        <a:t>A</a:t>
                      </a:r>
                    </a:p>
                  </a:txBody>
                  <a:tcPr marL="121920" marR="121920"/>
                </a:tc>
                <a:tc>
                  <a:txBody>
                    <a:bodyPr/>
                    <a:lstStyle/>
                    <a:p>
                      <a:pPr algn="ctr"/>
                      <a:r>
                        <a:rPr lang="en-US" sz="1400" dirty="0"/>
                        <a:t>A</a:t>
                      </a:r>
                    </a:p>
                  </a:txBody>
                  <a:tcPr marL="121920" marR="121920"/>
                </a:tc>
                <a:tc>
                  <a:txBody>
                    <a:bodyPr/>
                    <a:lstStyle/>
                    <a:p>
                      <a:pPr algn="ctr"/>
                      <a:r>
                        <a:rPr lang="en-US" sz="1400" dirty="0"/>
                        <a:t>A</a:t>
                      </a:r>
                    </a:p>
                  </a:txBody>
                  <a:tcPr marL="121920" marR="121920"/>
                </a:tc>
                <a:extLst>
                  <a:ext uri="{0D108BD9-81ED-4DB2-BD59-A6C34878D82A}">
                    <a16:rowId xmlns:a16="http://schemas.microsoft.com/office/drawing/2014/main" val="10006"/>
                  </a:ext>
                </a:extLst>
              </a:tr>
              <a:tr h="250311">
                <a:tc>
                  <a:txBody>
                    <a:bodyPr/>
                    <a:lstStyle/>
                    <a:p>
                      <a:r>
                        <a:rPr lang="en-US" sz="1400" dirty="0" err="1"/>
                        <a:t>Swathi</a:t>
                      </a:r>
                      <a:r>
                        <a:rPr lang="en-US" sz="1400" dirty="0"/>
                        <a:t> P, Rajesh D</a:t>
                      </a:r>
                    </a:p>
                  </a:txBody>
                  <a:tcPr marL="121920" marR="121920"/>
                </a:tc>
                <a:tc>
                  <a:txBody>
                    <a:bodyPr/>
                    <a:lstStyle/>
                    <a:p>
                      <a:r>
                        <a:rPr lang="en-US" sz="1400" dirty="0"/>
                        <a:t>Project Team</a:t>
                      </a:r>
                    </a:p>
                  </a:txBody>
                  <a:tcPr marL="121920" marR="121920"/>
                </a:tc>
                <a:tc>
                  <a:txBody>
                    <a:bodyPr/>
                    <a:lstStyle/>
                    <a:p>
                      <a:pPr algn="ctr"/>
                      <a:r>
                        <a:rPr lang="en-US" sz="1400" dirty="0"/>
                        <a:t>M</a:t>
                      </a:r>
                    </a:p>
                  </a:txBody>
                  <a:tcPr marL="121920" marR="121920"/>
                </a:tc>
                <a:tc>
                  <a:txBody>
                    <a:bodyPr/>
                    <a:lstStyle/>
                    <a:p>
                      <a:pPr algn="ctr"/>
                      <a:r>
                        <a:rPr lang="en-US" sz="1400" dirty="0"/>
                        <a:t>M</a:t>
                      </a:r>
                    </a:p>
                  </a:txBody>
                  <a:tcPr marL="121920" marR="121920"/>
                </a:tc>
                <a:tc>
                  <a:txBody>
                    <a:bodyPr/>
                    <a:lstStyle/>
                    <a:p>
                      <a:pPr algn="ctr"/>
                      <a:r>
                        <a:rPr lang="en-US" sz="1400" dirty="0"/>
                        <a:t>M</a:t>
                      </a:r>
                    </a:p>
                  </a:txBody>
                  <a:tcPr marL="121920" marR="121920"/>
                </a:tc>
                <a:extLst>
                  <a:ext uri="{0D108BD9-81ED-4DB2-BD59-A6C34878D82A}">
                    <a16:rowId xmlns:a16="http://schemas.microsoft.com/office/drawing/2014/main" val="10007"/>
                  </a:ext>
                </a:extLst>
              </a:tr>
            </a:tbl>
          </a:graphicData>
        </a:graphic>
      </p:graphicFrame>
      <p:sp>
        <p:nvSpPr>
          <p:cNvPr id="11" name="TextBox 10"/>
          <p:cNvSpPr txBox="1"/>
          <p:nvPr/>
        </p:nvSpPr>
        <p:spPr>
          <a:xfrm>
            <a:off x="203200" y="90990"/>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BPMS ARMI and Communication Plan</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12" name="TextBox 11"/>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258275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3200" y="90990"/>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BPMS Communication Plan</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12" name="TextBox 11"/>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graphicFrame>
        <p:nvGraphicFramePr>
          <p:cNvPr id="6" name="Table 5"/>
          <p:cNvGraphicFramePr>
            <a:graphicFrameLocks noGrp="1"/>
          </p:cNvGraphicFramePr>
          <p:nvPr>
            <p:extLst>
              <p:ext uri="{D42A27DB-BD31-4B8C-83A1-F6EECF244321}">
                <p14:modId xmlns:p14="http://schemas.microsoft.com/office/powerpoint/2010/main" val="3926565256"/>
              </p:ext>
            </p:extLst>
          </p:nvPr>
        </p:nvGraphicFramePr>
        <p:xfrm>
          <a:off x="533400" y="675765"/>
          <a:ext cx="11176000" cy="5677845"/>
        </p:xfrm>
        <a:graphic>
          <a:graphicData uri="http://schemas.openxmlformats.org/drawingml/2006/table">
            <a:tbl>
              <a:tblPr/>
              <a:tblGrid>
                <a:gridCol w="1915169">
                  <a:extLst>
                    <a:ext uri="{9D8B030D-6E8A-4147-A177-3AD203B41FA5}">
                      <a16:colId xmlns:a16="http://schemas.microsoft.com/office/drawing/2014/main" val="20000"/>
                    </a:ext>
                  </a:extLst>
                </a:gridCol>
                <a:gridCol w="1498575">
                  <a:extLst>
                    <a:ext uri="{9D8B030D-6E8A-4147-A177-3AD203B41FA5}">
                      <a16:colId xmlns:a16="http://schemas.microsoft.com/office/drawing/2014/main" val="20001"/>
                    </a:ext>
                  </a:extLst>
                </a:gridCol>
                <a:gridCol w="2138184">
                  <a:extLst>
                    <a:ext uri="{9D8B030D-6E8A-4147-A177-3AD203B41FA5}">
                      <a16:colId xmlns:a16="http://schemas.microsoft.com/office/drawing/2014/main" val="20002"/>
                    </a:ext>
                  </a:extLst>
                </a:gridCol>
                <a:gridCol w="2779273">
                  <a:extLst>
                    <a:ext uri="{9D8B030D-6E8A-4147-A177-3AD203B41FA5}">
                      <a16:colId xmlns:a16="http://schemas.microsoft.com/office/drawing/2014/main" val="20003"/>
                    </a:ext>
                  </a:extLst>
                </a:gridCol>
                <a:gridCol w="1500839">
                  <a:extLst>
                    <a:ext uri="{9D8B030D-6E8A-4147-A177-3AD203B41FA5}">
                      <a16:colId xmlns:a16="http://schemas.microsoft.com/office/drawing/2014/main" val="20004"/>
                    </a:ext>
                  </a:extLst>
                </a:gridCol>
                <a:gridCol w="1343960">
                  <a:extLst>
                    <a:ext uri="{9D8B030D-6E8A-4147-A177-3AD203B41FA5}">
                      <a16:colId xmlns:a16="http://schemas.microsoft.com/office/drawing/2014/main" val="20005"/>
                    </a:ext>
                  </a:extLst>
                </a:gridCol>
              </a:tblGrid>
              <a:tr h="457651">
                <a:tc>
                  <a:txBody>
                    <a:bodyPr/>
                    <a:lstStyle/>
                    <a:p>
                      <a:pPr algn="ctr" rtl="0" fontAlgn="ctr"/>
                      <a:r>
                        <a:rPr lang="en-US" sz="1400" b="1" i="0" u="none" strike="noStrike" dirty="0">
                          <a:solidFill>
                            <a:schemeClr val="bg1"/>
                          </a:solidFill>
                          <a:effectLst/>
                          <a:latin typeface="Calibri" panose="020F0502020204030204" pitchFamily="34" charset="0"/>
                        </a:rPr>
                        <a:t>Event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algn="ctr" rtl="0" fontAlgn="ctr"/>
                      <a:r>
                        <a:rPr lang="en-US" sz="1400" b="1" i="0" u="none" strike="noStrike" dirty="0">
                          <a:solidFill>
                            <a:schemeClr val="bg1"/>
                          </a:solidFill>
                          <a:effectLst/>
                          <a:latin typeface="Calibri" panose="020F0502020204030204" pitchFamily="34" charset="0"/>
                        </a:rPr>
                        <a:t>Responsibility</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algn="ctr" rtl="0" fontAlgn="ctr"/>
                      <a:r>
                        <a:rPr lang="en-US" sz="1400" b="1" i="0" u="none" strike="noStrike" dirty="0">
                          <a:solidFill>
                            <a:schemeClr val="bg1"/>
                          </a:solidFill>
                          <a:effectLst/>
                          <a:latin typeface="Calibri" panose="020F0502020204030204" pitchFamily="34" charset="0"/>
                        </a:rPr>
                        <a:t>Message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algn="ctr" rtl="0" fontAlgn="ctr"/>
                      <a:r>
                        <a:rPr lang="en-US" sz="1400" b="1" i="0" u="none" strike="noStrike" dirty="0">
                          <a:solidFill>
                            <a:schemeClr val="bg1"/>
                          </a:solidFill>
                          <a:effectLst/>
                          <a:latin typeface="Calibri" panose="020F0502020204030204" pitchFamily="34" charset="0"/>
                        </a:rPr>
                        <a:t>Audience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algn="ctr" rtl="0" fontAlgn="ctr"/>
                      <a:r>
                        <a:rPr lang="en-US" sz="1400" b="1" i="0" u="none" strike="noStrike" dirty="0">
                          <a:solidFill>
                            <a:schemeClr val="bg1"/>
                          </a:solidFill>
                          <a:effectLst/>
                          <a:latin typeface="Calibri" panose="020F0502020204030204" pitchFamily="34" charset="0"/>
                        </a:rPr>
                        <a:t>Frequency</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algn="ctr" rtl="0" fontAlgn="ctr"/>
                      <a:r>
                        <a:rPr lang="en-US" sz="1400" b="1" i="0" u="none" strike="noStrike" dirty="0">
                          <a:solidFill>
                            <a:schemeClr val="bg1"/>
                          </a:solidFill>
                          <a:effectLst/>
                          <a:latin typeface="Calibri" panose="020F0502020204030204" pitchFamily="34" charset="0"/>
                        </a:rPr>
                        <a:t>Date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96156">
                <a:tc>
                  <a:txBody>
                    <a:bodyPr/>
                    <a:lstStyle/>
                    <a:p>
                      <a:pPr algn="l" rtl="0" fontAlgn="ctr"/>
                      <a:r>
                        <a:rPr lang="en-US" sz="1400" b="0" i="0" u="none" strike="noStrike" dirty="0">
                          <a:solidFill>
                            <a:srgbClr val="000000"/>
                          </a:solidFill>
                          <a:effectLst/>
                          <a:latin typeface="Calibri" panose="020F0502020204030204" pitchFamily="34" charset="0"/>
                        </a:rPr>
                        <a:t>Kick Off Meeting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l" rtl="0" fontAlgn="ctr"/>
                      <a:r>
                        <a:rPr lang="en-US" sz="1400" b="0" i="0" u="none" strike="noStrike" dirty="0">
                          <a:solidFill>
                            <a:srgbClr val="000000"/>
                          </a:solidFill>
                          <a:effectLst/>
                          <a:latin typeface="Calibri" panose="020F0502020204030204" pitchFamily="34" charset="0"/>
                        </a:rPr>
                        <a:t>Kiran Kumar</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l" rtl="0" fontAlgn="ctr"/>
                      <a:r>
                        <a:rPr lang="en-US" sz="1400" b="0" i="0" u="none" strike="noStrike" dirty="0">
                          <a:solidFill>
                            <a:srgbClr val="000000"/>
                          </a:solidFill>
                          <a:effectLst/>
                          <a:latin typeface="Calibri" panose="020F0502020204030204" pitchFamily="34" charset="0"/>
                        </a:rPr>
                        <a:t>Discussion on project Initiation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l"/>
                      <a:r>
                        <a:rPr lang="en-US" sz="1400" b="0" i="0" u="none" strike="noStrike" baseline="0" dirty="0">
                          <a:solidFill>
                            <a:srgbClr val="000000"/>
                          </a:solidFill>
                          <a:effectLst/>
                          <a:latin typeface="Calibri" panose="020F0502020204030204" pitchFamily="34" charset="0"/>
                          <a:ea typeface="+mn-ea"/>
                          <a:cs typeface="+mn-cs"/>
                        </a:rPr>
                        <a:t>Vivek GPM,</a:t>
                      </a:r>
                    </a:p>
                    <a:p>
                      <a:pPr algn="l"/>
                      <a:r>
                        <a:rPr lang="en-US" sz="1400" b="0" i="0" u="none" strike="noStrike" baseline="0" dirty="0" err="1">
                          <a:solidFill>
                            <a:srgbClr val="000000"/>
                          </a:solidFill>
                          <a:effectLst/>
                          <a:latin typeface="Calibri" panose="020F0502020204030204" pitchFamily="34" charset="0"/>
                          <a:ea typeface="+mn-ea"/>
                          <a:cs typeface="+mn-cs"/>
                        </a:rPr>
                        <a:t>Srini</a:t>
                      </a:r>
                      <a:r>
                        <a:rPr lang="en-US" sz="1400" b="0" i="0" u="none" strike="noStrike" baseline="0" dirty="0">
                          <a:solidFill>
                            <a:srgbClr val="000000"/>
                          </a:solidFill>
                          <a:effectLst/>
                          <a:latin typeface="Calibri" panose="020F0502020204030204" pitchFamily="34" charset="0"/>
                          <a:ea typeface="+mn-ea"/>
                          <a:cs typeface="+mn-cs"/>
                        </a:rPr>
                        <a:t> P SPM,</a:t>
                      </a:r>
                    </a:p>
                    <a:p>
                      <a:pPr algn="l"/>
                      <a:r>
                        <a:rPr lang="en-US" sz="1400" b="0" i="0" u="none" strike="noStrike" baseline="0" dirty="0">
                          <a:solidFill>
                            <a:srgbClr val="000000"/>
                          </a:solidFill>
                          <a:effectLst/>
                          <a:latin typeface="Calibri" panose="020F0502020204030204" pitchFamily="34" charset="0"/>
                          <a:ea typeface="+mn-ea"/>
                          <a:cs typeface="+mn-cs"/>
                        </a:rPr>
                        <a:t>Vamshi G: GPM – Genpact</a:t>
                      </a:r>
                    </a:p>
                    <a:p>
                      <a:pPr algn="l" rtl="0" fontAlgn="ctr"/>
                      <a:r>
                        <a:rPr lang="en-US" sz="1400" b="0" i="0" u="none" strike="noStrike" baseline="0" dirty="0">
                          <a:solidFill>
                            <a:srgbClr val="000000"/>
                          </a:solidFill>
                          <a:effectLst/>
                          <a:latin typeface="Calibri" panose="020F0502020204030204" pitchFamily="34" charset="0"/>
                          <a:ea typeface="+mn-ea"/>
                          <a:cs typeface="+mn-cs"/>
                        </a:rPr>
                        <a:t>Mentor</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ctr" rtl="0" fontAlgn="ctr"/>
                      <a:r>
                        <a:rPr lang="en-US" sz="1400" b="0" i="0" u="none" strike="noStrike" dirty="0">
                          <a:solidFill>
                            <a:srgbClr val="000000"/>
                          </a:solidFill>
                          <a:effectLst/>
                          <a:latin typeface="Calibri" panose="020F0502020204030204" pitchFamily="34" charset="0"/>
                        </a:rPr>
                        <a:t>One time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ea typeface="+mn-ea"/>
                          <a:cs typeface="+mn-cs"/>
                        </a:rPr>
                        <a:t>27-Apr-20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0001"/>
                  </a:ext>
                </a:extLst>
              </a:tr>
              <a:tr h="1253018">
                <a:tc>
                  <a:txBody>
                    <a:bodyPr/>
                    <a:lstStyle/>
                    <a:p>
                      <a:pPr algn="l" rtl="0" fontAlgn="ctr"/>
                      <a:r>
                        <a:rPr lang="en-US" sz="1400" b="0" i="0" u="none" strike="noStrike" dirty="0">
                          <a:solidFill>
                            <a:srgbClr val="000000"/>
                          </a:solidFill>
                          <a:effectLst/>
                          <a:latin typeface="Calibri" panose="020F0502020204030204" pitchFamily="34" charset="0"/>
                        </a:rPr>
                        <a:t>Governance</a:t>
                      </a:r>
                      <a:r>
                        <a:rPr lang="en-US" sz="1400" b="0" i="0" u="none" strike="noStrike" baseline="0" dirty="0">
                          <a:solidFill>
                            <a:srgbClr val="000000"/>
                          </a:solidFill>
                          <a:effectLst/>
                          <a:latin typeface="Calibri" panose="020F0502020204030204" pitchFamily="34" charset="0"/>
                        </a:rPr>
                        <a:t> Call</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mn-cs"/>
                        </a:rPr>
                        <a:t>Kiran Kumar</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l" rtl="0" fontAlgn="ctr"/>
                      <a:r>
                        <a:rPr lang="en-US" sz="1400" b="0" i="0" u="none" strike="noStrike" dirty="0">
                          <a:solidFill>
                            <a:srgbClr val="000000"/>
                          </a:solidFill>
                          <a:effectLst/>
                          <a:latin typeface="Calibri" panose="020F0502020204030204" pitchFamily="34" charset="0"/>
                        </a:rPr>
                        <a:t>Progress Updates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l"/>
                      <a:r>
                        <a:rPr lang="en-US" sz="1400" b="0" i="0" u="none" strike="noStrike" baseline="0" dirty="0">
                          <a:solidFill>
                            <a:srgbClr val="000000"/>
                          </a:solidFill>
                          <a:effectLst/>
                          <a:latin typeface="Calibri" panose="020F0502020204030204" pitchFamily="34" charset="0"/>
                          <a:ea typeface="+mn-ea"/>
                          <a:cs typeface="+mn-cs"/>
                        </a:rPr>
                        <a:t>SAP Head – Sasikiran AVP,</a:t>
                      </a:r>
                    </a:p>
                    <a:p>
                      <a:pPr algn="l"/>
                      <a:r>
                        <a:rPr lang="en-US" sz="1400" b="0" i="0" u="none" strike="noStrike" baseline="0" dirty="0">
                          <a:solidFill>
                            <a:srgbClr val="000000"/>
                          </a:solidFill>
                          <a:effectLst/>
                          <a:latin typeface="Calibri" panose="020F0502020204030204" pitchFamily="34" charset="0"/>
                          <a:ea typeface="+mn-ea"/>
                          <a:cs typeface="+mn-cs"/>
                        </a:rPr>
                        <a:t>Vivek GPM,</a:t>
                      </a:r>
                    </a:p>
                    <a:p>
                      <a:pPr algn="l"/>
                      <a:r>
                        <a:rPr lang="en-US" sz="1400" b="0" i="0" u="none" strike="noStrike" baseline="0" dirty="0" err="1">
                          <a:solidFill>
                            <a:srgbClr val="000000"/>
                          </a:solidFill>
                          <a:effectLst/>
                          <a:latin typeface="Calibri" panose="020F0502020204030204" pitchFamily="34" charset="0"/>
                          <a:ea typeface="+mn-ea"/>
                          <a:cs typeface="+mn-cs"/>
                        </a:rPr>
                        <a:t>Srini</a:t>
                      </a:r>
                      <a:r>
                        <a:rPr lang="en-US" sz="1400" b="0" i="0" u="none" strike="noStrike" baseline="0" dirty="0">
                          <a:solidFill>
                            <a:srgbClr val="000000"/>
                          </a:solidFill>
                          <a:effectLst/>
                          <a:latin typeface="Calibri" panose="020F0502020204030204" pitchFamily="34" charset="0"/>
                          <a:ea typeface="+mn-ea"/>
                          <a:cs typeface="+mn-cs"/>
                        </a:rPr>
                        <a:t> P SPM,</a:t>
                      </a:r>
                    </a:p>
                    <a:p>
                      <a:pPr algn="l"/>
                      <a:r>
                        <a:rPr lang="en-US" sz="1400" b="0" i="0" u="none" strike="noStrike" baseline="0" dirty="0">
                          <a:solidFill>
                            <a:srgbClr val="000000"/>
                          </a:solidFill>
                          <a:effectLst/>
                          <a:latin typeface="Calibri" panose="020F0502020204030204" pitchFamily="34" charset="0"/>
                          <a:ea typeface="+mn-ea"/>
                          <a:cs typeface="+mn-cs"/>
                        </a:rPr>
                        <a:t>Vamshi G: GPM – Genpact</a:t>
                      </a:r>
                    </a:p>
                    <a:p>
                      <a:pPr algn="l" rtl="0" fontAlgn="ctr"/>
                      <a:r>
                        <a:rPr lang="en-US" sz="1400" b="0" i="0" u="none" strike="noStrike" baseline="0" dirty="0">
                          <a:solidFill>
                            <a:srgbClr val="000000"/>
                          </a:solidFill>
                          <a:effectLst/>
                          <a:latin typeface="Calibri" panose="020F0502020204030204" pitchFamily="34" charset="0"/>
                          <a:ea typeface="+mn-ea"/>
                          <a:cs typeface="+mn-cs"/>
                        </a:rPr>
                        <a:t>Mentor and</a:t>
                      </a:r>
                    </a:p>
                    <a:p>
                      <a:pPr marL="0" marR="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baseline="0" dirty="0">
                          <a:solidFill>
                            <a:srgbClr val="000000"/>
                          </a:solidFill>
                          <a:effectLst/>
                          <a:latin typeface="Calibri" panose="020F0502020204030204" pitchFamily="34" charset="0"/>
                          <a:ea typeface="+mn-ea"/>
                          <a:cs typeface="+mn-cs"/>
                        </a:rPr>
                        <a:t>Project Team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ctr" rtl="0" fontAlgn="ctr"/>
                      <a:r>
                        <a:rPr lang="en-US" sz="1400" b="0" i="0" u="none" strike="noStrike" dirty="0">
                          <a:solidFill>
                            <a:srgbClr val="000000"/>
                          </a:solidFill>
                          <a:effectLst/>
                          <a:latin typeface="Calibri" panose="020F0502020204030204" pitchFamily="34" charset="0"/>
                        </a:rPr>
                        <a:t>Monthly</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ctr" rtl="0" fontAlgn="ctr"/>
                      <a:r>
                        <a:rPr lang="en-US" sz="1400" b="0" i="0" u="none" strike="noStrike" dirty="0">
                          <a:solidFill>
                            <a:srgbClr val="000000"/>
                          </a:solidFill>
                          <a:effectLst/>
                          <a:latin typeface="Calibri" panose="020F0502020204030204" pitchFamily="34" charset="0"/>
                        </a:rPr>
                        <a:t>May’20 Onwards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0005"/>
                  </a:ext>
                </a:extLst>
              </a:tr>
              <a:tr h="928574">
                <a:tc>
                  <a:txBody>
                    <a:bodyPr/>
                    <a:lstStyle/>
                    <a:p>
                      <a:pPr algn="l" rtl="0" fontAlgn="ctr"/>
                      <a:r>
                        <a:rPr lang="en-US" sz="1400" b="0" i="0" u="none" strike="noStrike" dirty="0">
                          <a:solidFill>
                            <a:srgbClr val="000000"/>
                          </a:solidFill>
                          <a:effectLst/>
                          <a:latin typeface="Calibri" panose="020F0502020204030204" pitchFamily="34" charset="0"/>
                        </a:rPr>
                        <a:t>BB Status Meeting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mn-cs"/>
                        </a:rPr>
                        <a:t>Kiran Kumar</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l" rtl="0" fontAlgn="ctr"/>
                      <a:r>
                        <a:rPr lang="en-US" sz="1400" b="0" i="0" u="none" strike="noStrike" dirty="0">
                          <a:solidFill>
                            <a:srgbClr val="000000"/>
                          </a:solidFill>
                          <a:effectLst/>
                          <a:latin typeface="Calibri" panose="020F0502020204030204" pitchFamily="34" charset="0"/>
                        </a:rPr>
                        <a:t>Discussion on project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l" rtl="0" fontAlgn="ctr"/>
                      <a:r>
                        <a:rPr lang="en-US" sz="1400" b="0" i="0" u="none" strike="noStrike" baseline="0" dirty="0">
                          <a:solidFill>
                            <a:srgbClr val="000000"/>
                          </a:solidFill>
                          <a:effectLst/>
                          <a:latin typeface="Calibri" panose="020F0502020204030204" pitchFamily="34" charset="0"/>
                          <a:ea typeface="+mn-ea"/>
                          <a:cs typeface="+mn-cs"/>
                        </a:rPr>
                        <a:t>Mentor;</a:t>
                      </a:r>
                    </a:p>
                    <a:p>
                      <a:pPr marL="0" marR="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baseline="0" dirty="0">
                          <a:solidFill>
                            <a:srgbClr val="000000"/>
                          </a:solidFill>
                          <a:effectLst/>
                          <a:latin typeface="Calibri" panose="020F0502020204030204" pitchFamily="34" charset="0"/>
                          <a:ea typeface="+mn-ea"/>
                          <a:cs typeface="+mn-cs"/>
                        </a:rPr>
                        <a:t>Project Team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ctr" rtl="0" fontAlgn="ctr"/>
                      <a:r>
                        <a:rPr lang="en-US" sz="1400" b="0" i="0" u="none" strike="noStrike" baseline="0" dirty="0">
                          <a:solidFill>
                            <a:srgbClr val="000000"/>
                          </a:solidFill>
                          <a:effectLst/>
                          <a:latin typeface="Calibri" panose="020F0502020204030204" pitchFamily="34" charset="0"/>
                        </a:rPr>
                        <a:t>Weekly</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ctr" rtl="0" fontAlgn="ctr"/>
                      <a:r>
                        <a:rPr lang="en-US" sz="1400" b="0" i="0" u="none" strike="noStrike" dirty="0">
                          <a:solidFill>
                            <a:srgbClr val="000000"/>
                          </a:solidFill>
                          <a:effectLst/>
                          <a:latin typeface="Calibri" panose="020F0502020204030204" pitchFamily="34" charset="0"/>
                        </a:rPr>
                        <a:t>Ongoing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0002"/>
                  </a:ext>
                </a:extLst>
              </a:tr>
              <a:tr h="1000003">
                <a:tc>
                  <a:txBody>
                    <a:bodyPr/>
                    <a:lstStyle/>
                    <a:p>
                      <a:pPr algn="l" rtl="0" fontAlgn="ctr"/>
                      <a:r>
                        <a:rPr lang="en-US" sz="1400" b="0" i="0" u="none" strike="noStrike" dirty="0">
                          <a:solidFill>
                            <a:srgbClr val="000000"/>
                          </a:solidFill>
                          <a:effectLst/>
                          <a:latin typeface="Calibri" panose="020F0502020204030204" pitchFamily="34" charset="0"/>
                        </a:rPr>
                        <a:t>Phase Completion</a:t>
                      </a:r>
                      <a:r>
                        <a:rPr lang="en-US" sz="1400" b="0" i="0" u="none" strike="noStrike" baseline="0" dirty="0">
                          <a:solidFill>
                            <a:srgbClr val="000000"/>
                          </a:solidFill>
                          <a:effectLst/>
                          <a:latin typeface="Calibri" panose="020F0502020204030204" pitchFamily="34" charset="0"/>
                        </a:rPr>
                        <a:t> Review</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pitchFamily="34" charset="0"/>
                          <a:ea typeface="+mn-ea"/>
                          <a:cs typeface="+mn-cs"/>
                        </a:rPr>
                        <a:t>Kiran Kumar</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Discussion on project Phase completion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baseline="0" dirty="0">
                          <a:solidFill>
                            <a:srgbClr val="000000"/>
                          </a:solidFill>
                          <a:effectLst/>
                          <a:latin typeface="Calibri" panose="020F0502020204030204" pitchFamily="34" charset="0"/>
                          <a:ea typeface="+mn-ea"/>
                          <a:cs typeface="+mn-cs"/>
                        </a:rPr>
                        <a:t>Mentor;  </a:t>
                      </a:r>
                    </a:p>
                    <a:p>
                      <a:pPr marL="0" marR="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baseline="0" dirty="0">
                          <a:solidFill>
                            <a:srgbClr val="000000"/>
                          </a:solidFill>
                          <a:effectLst/>
                          <a:latin typeface="Calibri" panose="020F0502020204030204" pitchFamily="34" charset="0"/>
                          <a:ea typeface="+mn-ea"/>
                          <a:cs typeface="+mn-cs"/>
                        </a:rPr>
                        <a:t>Master Coach</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ctr" rtl="0" fontAlgn="ctr"/>
                      <a:r>
                        <a:rPr lang="en-US" sz="1400" b="0" i="0" u="none" strike="noStrike" dirty="0">
                          <a:solidFill>
                            <a:srgbClr val="000000"/>
                          </a:solidFill>
                          <a:effectLst/>
                          <a:latin typeface="Calibri" panose="020F0502020204030204" pitchFamily="34" charset="0"/>
                        </a:rPr>
                        <a:t>Phase Completion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ctr" rtl="0" fontAlgn="ctr"/>
                      <a:r>
                        <a:rPr lang="en-US" sz="1400" b="0" i="0" u="none" strike="noStrike" dirty="0">
                          <a:solidFill>
                            <a:srgbClr val="000000"/>
                          </a:solidFill>
                          <a:effectLst/>
                          <a:latin typeface="Calibri" panose="020F0502020204030204" pitchFamily="34" charset="0"/>
                        </a:rPr>
                        <a:t>Jun’20</a:t>
                      </a:r>
                    </a:p>
                    <a:p>
                      <a:pPr algn="ctr" rtl="0" fontAlgn="ctr"/>
                      <a:r>
                        <a:rPr lang="en-US" sz="1400" b="0" i="0" u="none" strike="noStrike" dirty="0">
                          <a:solidFill>
                            <a:srgbClr val="000000"/>
                          </a:solidFill>
                          <a:effectLst/>
                          <a:latin typeface="Calibri" panose="020F0502020204030204" pitchFamily="34" charset="0"/>
                        </a:rPr>
                        <a:t>Jul’20</a:t>
                      </a:r>
                    </a:p>
                    <a:p>
                      <a:pPr algn="ctr" rtl="0" fontAlgn="ctr"/>
                      <a:r>
                        <a:rPr lang="en-US" sz="1400" b="0" i="0" u="none" strike="noStrike" dirty="0">
                          <a:solidFill>
                            <a:srgbClr val="000000"/>
                          </a:solidFill>
                          <a:effectLst/>
                          <a:latin typeface="Calibri" panose="020F0502020204030204" pitchFamily="34" charset="0"/>
                        </a:rPr>
                        <a:t>Aug’20</a:t>
                      </a:r>
                    </a:p>
                    <a:p>
                      <a:pPr algn="ctr" rtl="0" fontAlgn="ctr"/>
                      <a:r>
                        <a:rPr lang="en-US" sz="1400" b="0" i="0" u="none" strike="noStrike" dirty="0">
                          <a:solidFill>
                            <a:srgbClr val="000000"/>
                          </a:solidFill>
                          <a:effectLst/>
                          <a:latin typeface="Calibri" panose="020F0502020204030204" pitchFamily="34" charset="0"/>
                        </a:rPr>
                        <a:t>Sep’20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0003"/>
                  </a:ext>
                </a:extLst>
              </a:tr>
              <a:tr h="915301">
                <a:tc>
                  <a:txBody>
                    <a:bodyPr/>
                    <a:lstStyle/>
                    <a:p>
                      <a:pPr algn="l" rtl="0" fontAlgn="ctr"/>
                      <a:r>
                        <a:rPr lang="en-US" sz="1400" b="0" i="0" u="none" strike="noStrike" dirty="0">
                          <a:solidFill>
                            <a:srgbClr val="000000"/>
                          </a:solidFill>
                          <a:effectLst/>
                          <a:latin typeface="Calibri" panose="020F0502020204030204" pitchFamily="34" charset="0"/>
                        </a:rPr>
                        <a:t>Panel Review</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Kiran Kumar</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l" rtl="0" fontAlgn="ctr"/>
                      <a:r>
                        <a:rPr lang="en-US" sz="1400" b="0" i="0" u="none" strike="noStrike" dirty="0">
                          <a:solidFill>
                            <a:srgbClr val="000000"/>
                          </a:solidFill>
                          <a:effectLst/>
                          <a:latin typeface="Calibri" panose="020F0502020204030204" pitchFamily="34" charset="0"/>
                        </a:rPr>
                        <a:t>Project review</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baseline="0" dirty="0">
                          <a:solidFill>
                            <a:srgbClr val="000000"/>
                          </a:solidFill>
                          <a:effectLst/>
                          <a:latin typeface="Calibri" panose="020F0502020204030204" pitchFamily="34" charset="0"/>
                          <a:ea typeface="+mn-ea"/>
                          <a:cs typeface="+mn-cs"/>
                        </a:rPr>
                        <a:t>Mentor; </a:t>
                      </a:r>
                    </a:p>
                    <a:p>
                      <a:pPr marL="0" marR="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baseline="0" dirty="0">
                          <a:solidFill>
                            <a:srgbClr val="000000"/>
                          </a:solidFill>
                          <a:effectLst/>
                          <a:latin typeface="Calibri" panose="020F0502020204030204" pitchFamily="34" charset="0"/>
                          <a:ea typeface="+mn-ea"/>
                          <a:cs typeface="+mn-cs"/>
                        </a:rPr>
                        <a:t>Master Coach;</a:t>
                      </a:r>
                    </a:p>
                    <a:p>
                      <a:pPr marL="0" marR="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baseline="0" dirty="0">
                          <a:solidFill>
                            <a:srgbClr val="000000"/>
                          </a:solidFill>
                          <a:effectLst/>
                          <a:latin typeface="Calibri" panose="020F0502020204030204" pitchFamily="34" charset="0"/>
                          <a:ea typeface="+mn-ea"/>
                          <a:cs typeface="+mn-cs"/>
                        </a:rPr>
                        <a:t>Quality Leader</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ctr" rtl="0" fontAlgn="ctr"/>
                      <a:r>
                        <a:rPr lang="en-US" sz="1400" b="0" i="0" u="none" strike="noStrike" dirty="0">
                          <a:solidFill>
                            <a:srgbClr val="000000"/>
                          </a:solidFill>
                          <a:effectLst/>
                          <a:latin typeface="Calibri" panose="020F0502020204030204" pitchFamily="34" charset="0"/>
                        </a:rPr>
                        <a:t>One time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tc>
                  <a:txBody>
                    <a:bodyPr/>
                    <a:lstStyle/>
                    <a:p>
                      <a:pPr algn="ctr" rtl="0" fontAlgn="ctr"/>
                      <a:r>
                        <a:rPr lang="en-US" sz="1400" b="0" i="0" u="none" strike="noStrike" dirty="0">
                          <a:solidFill>
                            <a:srgbClr val="000000"/>
                          </a:solidFill>
                          <a:effectLst/>
                          <a:latin typeface="Calibri" panose="020F0502020204030204" pitchFamily="34" charset="0"/>
                        </a:rPr>
                        <a:t>Aug’20</a:t>
                      </a:r>
                    </a:p>
                    <a:p>
                      <a:pPr algn="ctr" rtl="0" fontAlgn="ctr"/>
                      <a:r>
                        <a:rPr lang="en-US" sz="1400" b="0" i="0" u="none" strike="noStrike" dirty="0">
                          <a:solidFill>
                            <a:srgbClr val="000000"/>
                          </a:solidFill>
                          <a:effectLst/>
                          <a:latin typeface="Calibri" panose="020F0502020204030204" pitchFamily="34" charset="0"/>
                        </a:rPr>
                        <a:t>Sep’20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9779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275" y="228600"/>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Project Plan for BPMS Project</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595874829"/>
              </p:ext>
            </p:extLst>
          </p:nvPr>
        </p:nvGraphicFramePr>
        <p:xfrm>
          <a:off x="11105662" y="580775"/>
          <a:ext cx="781538" cy="979488"/>
        </p:xfrm>
        <a:graphic>
          <a:graphicData uri="http://schemas.openxmlformats.org/presentationml/2006/ole">
            <mc:AlternateContent xmlns:mc="http://schemas.openxmlformats.org/markup-compatibility/2006">
              <mc:Choice xmlns:v="urn:schemas-microsoft-com:vml" Requires="v">
                <p:oleObj spid="_x0000_s2076" name="Worksheet" showAsIcon="1" r:id="rId3" imgW="381071" imgH="771690" progId="Excel.Sheet.12">
                  <p:embed/>
                </p:oleObj>
              </mc:Choice>
              <mc:Fallback>
                <p:oleObj name="Worksheet" showAsIcon="1" r:id="rId3" imgW="381071" imgH="771690" progId="Excel.Sheet.12">
                  <p:embed/>
                  <p:pic>
                    <p:nvPicPr>
                      <p:cNvPr id="11" name="Object 10"/>
                      <p:cNvPicPr/>
                      <p:nvPr/>
                    </p:nvPicPr>
                    <p:blipFill>
                      <a:blip r:embed="rId4"/>
                      <a:stretch>
                        <a:fillRect/>
                      </a:stretch>
                    </p:blipFill>
                    <p:spPr>
                      <a:xfrm>
                        <a:off x="11105662" y="580775"/>
                        <a:ext cx="781538" cy="97948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C390490E-84DC-4490-868D-A935C16B582A}"/>
              </a:ext>
            </a:extLst>
          </p:cNvPr>
          <p:cNvGraphicFramePr>
            <a:graphicFrameLocks noChangeAspect="1"/>
          </p:cNvGraphicFramePr>
          <p:nvPr/>
        </p:nvGraphicFramePr>
        <p:xfrm>
          <a:off x="609600" y="867095"/>
          <a:ext cx="10058400" cy="5356225"/>
        </p:xfrm>
        <a:graphic>
          <a:graphicData uri="http://schemas.openxmlformats.org/presentationml/2006/ole">
            <mc:AlternateContent xmlns:mc="http://schemas.openxmlformats.org/markup-compatibility/2006">
              <mc:Choice xmlns:v="urn:schemas-microsoft-com:vml" Requires="v">
                <p:oleObj spid="_x0000_s2077" name="Worksheet" r:id="rId5" imgW="11258645" imgH="7420065" progId="Excel.Sheet.12">
                  <p:embed/>
                </p:oleObj>
              </mc:Choice>
              <mc:Fallback>
                <p:oleObj name="Worksheet" r:id="rId5" imgW="11258645" imgH="7420065" progId="Excel.Sheet.12">
                  <p:embed/>
                  <p:pic>
                    <p:nvPicPr>
                      <p:cNvPr id="4" name="Object 3">
                        <a:extLst>
                          <a:ext uri="{FF2B5EF4-FFF2-40B4-BE49-F238E27FC236}">
                            <a16:creationId xmlns:a16="http://schemas.microsoft.com/office/drawing/2014/main" id="{C390490E-84DC-4490-868D-A935C16B582A}"/>
                          </a:ext>
                        </a:extLst>
                      </p:cNvPr>
                      <p:cNvPicPr/>
                      <p:nvPr/>
                    </p:nvPicPr>
                    <p:blipFill>
                      <a:blip r:embed="rId6"/>
                      <a:stretch>
                        <a:fillRect/>
                      </a:stretch>
                    </p:blipFill>
                    <p:spPr>
                      <a:xfrm>
                        <a:off x="609600" y="867095"/>
                        <a:ext cx="10058400" cy="535622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7C5F4F61-4605-4899-8843-381C623F42B4}"/>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4091329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flipH="1">
            <a:off x="5867973" y="1526816"/>
            <a:ext cx="17406" cy="1756813"/>
          </a:xfrm>
          <a:prstGeom prst="line">
            <a:avLst/>
          </a:prstGeom>
          <a:noFill/>
          <a:ln w="9525" cap="flat" cmpd="sng" algn="ctr">
            <a:solidFill>
              <a:srgbClr val="0069AA">
                <a:shade val="95000"/>
                <a:satMod val="105000"/>
              </a:srgbClr>
            </a:solidFill>
            <a:prstDash val="solid"/>
            <a:headEnd type="none" w="sm" len="sm"/>
            <a:tailEnd type="oval" w="sm" len="sm"/>
          </a:ln>
          <a:effectLst/>
        </p:spPr>
      </p:cxnSp>
      <p:grpSp>
        <p:nvGrpSpPr>
          <p:cNvPr id="11" name="Group 10"/>
          <p:cNvGrpSpPr/>
          <p:nvPr/>
        </p:nvGrpSpPr>
        <p:grpSpPr>
          <a:xfrm>
            <a:off x="2191824" y="1258468"/>
            <a:ext cx="978439" cy="567762"/>
            <a:chOff x="452485" y="1283420"/>
            <a:chExt cx="1489437" cy="715062"/>
          </a:xfrm>
        </p:grpSpPr>
        <p:sp>
          <p:nvSpPr>
            <p:cNvPr id="12"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Customer</a:t>
              </a:r>
            </a:p>
          </p:txBody>
        </p:sp>
        <p:sp>
          <p:nvSpPr>
            <p:cNvPr id="13" name="Rectangle 12"/>
            <p:cNvSpPr/>
            <p:nvPr/>
          </p:nvSpPr>
          <p:spPr>
            <a:xfrm>
              <a:off x="452485" y="1283420"/>
              <a:ext cx="357408"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C</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4" name="Group 13"/>
          <p:cNvGrpSpPr/>
          <p:nvPr/>
        </p:nvGrpSpPr>
        <p:grpSpPr>
          <a:xfrm>
            <a:off x="3652679" y="884961"/>
            <a:ext cx="853979" cy="944424"/>
            <a:chOff x="452485" y="1283420"/>
            <a:chExt cx="1506134" cy="1026617"/>
          </a:xfrm>
        </p:grpSpPr>
        <p:sp>
          <p:nvSpPr>
            <p:cNvPr id="15" name="Round Single Corner Rectangle 3"/>
            <p:cNvSpPr/>
            <p:nvPr/>
          </p:nvSpPr>
          <p:spPr bwMode="auto">
            <a:xfrm>
              <a:off x="554025" y="1687868"/>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Output</a:t>
              </a:r>
            </a:p>
          </p:txBody>
        </p:sp>
        <p:sp>
          <p:nvSpPr>
            <p:cNvPr id="16" name="Rectangle 15"/>
            <p:cNvSpPr/>
            <p:nvPr/>
          </p:nvSpPr>
          <p:spPr>
            <a:xfrm>
              <a:off x="452485" y="1283420"/>
              <a:ext cx="611234" cy="401475"/>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1D1D1B">
                      <a:lumMod val="75000"/>
                    </a:srgbClr>
                  </a:solidFill>
                  <a:effectLst/>
                  <a:uLnTx/>
                  <a:uFillTx/>
                  <a:latin typeface="Trebuchet MS"/>
                  <a:ea typeface="+mn-ea"/>
                  <a:cs typeface="+mn-cs"/>
                </a:rPr>
                <a:t>O</a:t>
              </a:r>
              <a:endParaRPr kumimoji="0" lang="en-US" sz="12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7" name="Group 16"/>
          <p:cNvGrpSpPr/>
          <p:nvPr/>
        </p:nvGrpSpPr>
        <p:grpSpPr>
          <a:xfrm>
            <a:off x="5229746" y="919579"/>
            <a:ext cx="1256553" cy="574300"/>
            <a:chOff x="452485" y="1283420"/>
            <a:chExt cx="1489437" cy="715062"/>
          </a:xfrm>
        </p:grpSpPr>
        <p:sp>
          <p:nvSpPr>
            <p:cNvPr id="18"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Process</a:t>
              </a:r>
            </a:p>
          </p:txBody>
        </p:sp>
        <p:sp>
          <p:nvSpPr>
            <p:cNvPr id="19" name="Rectangle 18"/>
            <p:cNvSpPr/>
            <p:nvPr/>
          </p:nvSpPr>
          <p:spPr>
            <a:xfrm>
              <a:off x="452485" y="1283420"/>
              <a:ext cx="350702"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P</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20" name="Group 19"/>
          <p:cNvGrpSpPr/>
          <p:nvPr/>
        </p:nvGrpSpPr>
        <p:grpSpPr>
          <a:xfrm>
            <a:off x="6909510" y="1231952"/>
            <a:ext cx="929333" cy="592370"/>
            <a:chOff x="397392" y="1625677"/>
            <a:chExt cx="1544530" cy="748948"/>
          </a:xfrm>
        </p:grpSpPr>
        <p:sp>
          <p:nvSpPr>
            <p:cNvPr id="21" name="Round Single Corner Rectangle 3"/>
            <p:cNvSpPr/>
            <p:nvPr/>
          </p:nvSpPr>
          <p:spPr bwMode="auto">
            <a:xfrm>
              <a:off x="537327" y="1752456"/>
              <a:ext cx="1404595"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Input</a:t>
              </a:r>
            </a:p>
          </p:txBody>
        </p:sp>
        <p:sp>
          <p:nvSpPr>
            <p:cNvPr id="22" name="Rectangle 21"/>
            <p:cNvSpPr/>
            <p:nvPr/>
          </p:nvSpPr>
          <p:spPr>
            <a:xfrm>
              <a:off x="397392" y="1625677"/>
              <a:ext cx="402820" cy="428042"/>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1D1D1B">
                      <a:lumMod val="75000"/>
                    </a:srgbClr>
                  </a:solidFill>
                  <a:effectLst/>
                  <a:uLnTx/>
                  <a:uFillTx/>
                  <a:latin typeface="Trebuchet MS"/>
                  <a:ea typeface="+mn-ea"/>
                  <a:cs typeface="+mn-cs"/>
                </a:rPr>
                <a:t>I</a:t>
              </a:r>
            </a:p>
          </p:txBody>
        </p:sp>
      </p:grpSp>
      <p:grpSp>
        <p:nvGrpSpPr>
          <p:cNvPr id="23" name="Group 22"/>
          <p:cNvGrpSpPr/>
          <p:nvPr/>
        </p:nvGrpSpPr>
        <p:grpSpPr>
          <a:xfrm>
            <a:off x="8791537" y="1103626"/>
            <a:ext cx="880546" cy="716460"/>
            <a:chOff x="274073" y="1541312"/>
            <a:chExt cx="1489437" cy="715061"/>
          </a:xfrm>
        </p:grpSpPr>
        <p:sp>
          <p:nvSpPr>
            <p:cNvPr id="24" name="Round Single Corner Rectangle 3"/>
            <p:cNvSpPr/>
            <p:nvPr/>
          </p:nvSpPr>
          <p:spPr bwMode="auto">
            <a:xfrm>
              <a:off x="358917" y="1634205"/>
              <a:ext cx="1404593" cy="622168"/>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Supplier</a:t>
              </a:r>
            </a:p>
          </p:txBody>
        </p:sp>
        <p:sp>
          <p:nvSpPr>
            <p:cNvPr id="25" name="Rectangle 24"/>
            <p:cNvSpPr/>
            <p:nvPr/>
          </p:nvSpPr>
          <p:spPr>
            <a:xfrm>
              <a:off x="274073" y="1541312"/>
              <a:ext cx="330585"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S</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sp>
        <p:nvSpPr>
          <p:cNvPr id="26" name="Rounded Rectangle 25"/>
          <p:cNvSpPr/>
          <p:nvPr/>
        </p:nvSpPr>
        <p:spPr bwMode="auto">
          <a:xfrm>
            <a:off x="2033376" y="1924554"/>
            <a:ext cx="1256993" cy="1166150"/>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cxnSp>
        <p:nvCxnSpPr>
          <p:cNvPr id="30" name="Straight Connector 29"/>
          <p:cNvCxnSpPr/>
          <p:nvPr/>
        </p:nvCxnSpPr>
        <p:spPr bwMode="auto">
          <a:xfrm flipH="1">
            <a:off x="2037283" y="3283629"/>
            <a:ext cx="7751594" cy="0"/>
          </a:xfrm>
          <a:prstGeom prst="line">
            <a:avLst/>
          </a:prstGeom>
          <a:noFill/>
          <a:ln w="9525" cap="flat" cmpd="sng" algn="ctr">
            <a:solidFill>
              <a:srgbClr val="0069AA">
                <a:shade val="95000"/>
                <a:satMod val="105000"/>
              </a:srgbClr>
            </a:solidFill>
            <a:prstDash val="solid"/>
            <a:headEnd type="oval" w="sm" len="sm"/>
            <a:tailEnd type="none" w="sm" len="sm"/>
          </a:ln>
          <a:effectLst/>
        </p:spPr>
      </p:cxnSp>
      <p:cxnSp>
        <p:nvCxnSpPr>
          <p:cNvPr id="31" name="Straight Connector 30"/>
          <p:cNvCxnSpPr/>
          <p:nvPr/>
        </p:nvCxnSpPr>
        <p:spPr bwMode="auto">
          <a:xfrm>
            <a:off x="2037283"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cxnSp>
        <p:nvCxnSpPr>
          <p:cNvPr id="32" name="Straight Connector 31"/>
          <p:cNvCxnSpPr/>
          <p:nvPr/>
        </p:nvCxnSpPr>
        <p:spPr bwMode="auto">
          <a:xfrm>
            <a:off x="9788877"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sp>
        <p:nvSpPr>
          <p:cNvPr id="33" name="Double Bracket 32"/>
          <p:cNvSpPr/>
          <p:nvPr/>
        </p:nvSpPr>
        <p:spPr bwMode="auto">
          <a:xfrm>
            <a:off x="557957" y="3053124"/>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Start</a:t>
            </a:r>
          </a:p>
        </p:txBody>
      </p:sp>
      <p:sp>
        <p:nvSpPr>
          <p:cNvPr id="34" name="Double Bracket 33"/>
          <p:cNvSpPr/>
          <p:nvPr/>
        </p:nvSpPr>
        <p:spPr bwMode="auto">
          <a:xfrm>
            <a:off x="10119939" y="3063809"/>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End</a:t>
            </a:r>
          </a:p>
        </p:txBody>
      </p:sp>
      <p:sp>
        <p:nvSpPr>
          <p:cNvPr id="39" name="Rounded Rectangle 38"/>
          <p:cNvSpPr/>
          <p:nvPr/>
        </p:nvSpPr>
        <p:spPr bwMode="auto">
          <a:xfrm>
            <a:off x="3502651" y="1927709"/>
            <a:ext cx="1378753" cy="1203872"/>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0" name="Rounded Rectangle 59"/>
          <p:cNvSpPr/>
          <p:nvPr/>
        </p:nvSpPr>
        <p:spPr bwMode="auto">
          <a:xfrm>
            <a:off x="6871948" y="1922646"/>
            <a:ext cx="1550986" cy="1258791"/>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1" name="Rounded Rectangle 60"/>
          <p:cNvSpPr/>
          <p:nvPr/>
        </p:nvSpPr>
        <p:spPr bwMode="auto">
          <a:xfrm>
            <a:off x="8642940" y="1922646"/>
            <a:ext cx="1431499" cy="1208935"/>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2" name="TextBox 1">
            <a:extLst>
              <a:ext uri="{FF2B5EF4-FFF2-40B4-BE49-F238E27FC236}">
                <a16:creationId xmlns:a16="http://schemas.microsoft.com/office/drawing/2014/main" id="{0DF8AF52-5602-4B12-9B38-C3743264AB12}"/>
              </a:ext>
            </a:extLst>
          </p:cNvPr>
          <p:cNvSpPr txBox="1"/>
          <p:nvPr/>
        </p:nvSpPr>
        <p:spPr>
          <a:xfrm>
            <a:off x="2007873" y="2153229"/>
            <a:ext cx="127267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73262"/>
                </a:solidFill>
                <a:effectLst/>
                <a:uLnTx/>
                <a:uFillTx/>
                <a:latin typeface="Georgia"/>
                <a:ea typeface="ＭＳ Ｐゴシック"/>
                <a:cs typeface="+mn-cs"/>
              </a:rPr>
              <a:t>GE</a:t>
            </a:r>
          </a:p>
        </p:txBody>
      </p:sp>
      <p:sp>
        <p:nvSpPr>
          <p:cNvPr id="3" name="TextBox 2">
            <a:extLst>
              <a:ext uri="{FF2B5EF4-FFF2-40B4-BE49-F238E27FC236}">
                <a16:creationId xmlns:a16="http://schemas.microsoft.com/office/drawing/2014/main" id="{E901D13A-6107-43E7-80B7-059F0C9372BB}"/>
              </a:ext>
            </a:extLst>
          </p:cNvPr>
          <p:cNvSpPr txBox="1"/>
          <p:nvPr/>
        </p:nvSpPr>
        <p:spPr>
          <a:xfrm>
            <a:off x="3545240" y="2099755"/>
            <a:ext cx="135100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buFontTx/>
              <a:buChar char="•"/>
              <a:defRPr/>
            </a:pPr>
            <a:r>
              <a:rPr lang="en-US" sz="1100" dirty="0">
                <a:solidFill>
                  <a:srgbClr val="073262"/>
                </a:solidFill>
                <a:ea typeface="ＭＳ Ｐゴシック"/>
              </a:rPr>
              <a:t>Software/Code</a:t>
            </a:r>
          </a:p>
          <a:p>
            <a:pPr lvl="0">
              <a:buFontTx/>
              <a:buChar char="•"/>
              <a:defRPr/>
            </a:pPr>
            <a:r>
              <a:rPr lang="en-US" sz="1100" dirty="0">
                <a:solidFill>
                  <a:srgbClr val="073262"/>
                </a:solidFill>
                <a:ea typeface="ＭＳ Ｐゴシック"/>
              </a:rPr>
              <a:t>Design Documents</a:t>
            </a:r>
          </a:p>
          <a:p>
            <a:pPr lvl="0">
              <a:buFontTx/>
              <a:buChar char="•"/>
              <a:defRPr/>
            </a:pPr>
            <a:r>
              <a:rPr lang="en-US" sz="1100" dirty="0">
                <a:solidFill>
                  <a:srgbClr val="073262"/>
                </a:solidFill>
                <a:ea typeface="ＭＳ Ｐゴシック"/>
              </a:rPr>
              <a:t>Test Results</a:t>
            </a:r>
          </a:p>
        </p:txBody>
      </p:sp>
      <p:sp>
        <p:nvSpPr>
          <p:cNvPr id="4" name="TextBox 3">
            <a:extLst>
              <a:ext uri="{FF2B5EF4-FFF2-40B4-BE49-F238E27FC236}">
                <a16:creationId xmlns:a16="http://schemas.microsoft.com/office/drawing/2014/main" id="{35BD395A-13C8-43D5-851B-72A511FE85C9}"/>
              </a:ext>
            </a:extLst>
          </p:cNvPr>
          <p:cNvSpPr txBox="1"/>
          <p:nvPr/>
        </p:nvSpPr>
        <p:spPr>
          <a:xfrm>
            <a:off x="6871948" y="1973709"/>
            <a:ext cx="155098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0" indent="-171450">
              <a:buFont typeface="Arial" panose="020B0604020202020204" pitchFamily="34" charset="0"/>
              <a:buChar char="•"/>
              <a:defRPr/>
            </a:pPr>
            <a:r>
              <a:rPr lang="en-US" sz="1100" dirty="0">
                <a:solidFill>
                  <a:srgbClr val="073262"/>
                </a:solidFill>
              </a:rPr>
              <a:t>Requirements</a:t>
            </a:r>
          </a:p>
          <a:p>
            <a:pPr marL="171450" lvl="0" indent="-171450">
              <a:buFont typeface="Arial" panose="020B0604020202020204" pitchFamily="34" charset="0"/>
              <a:buChar char="•"/>
              <a:defRPr/>
            </a:pPr>
            <a:r>
              <a:rPr lang="en-US" sz="1100" dirty="0">
                <a:solidFill>
                  <a:srgbClr val="073262"/>
                </a:solidFill>
              </a:rPr>
              <a:t>SOW</a:t>
            </a:r>
          </a:p>
          <a:p>
            <a:pPr marL="171450" lvl="0" indent="-171450">
              <a:buFont typeface="Arial" panose="020B0604020202020204" pitchFamily="34" charset="0"/>
              <a:buChar char="•"/>
              <a:defRPr/>
            </a:pPr>
            <a:r>
              <a:rPr lang="en-US" sz="1100" dirty="0">
                <a:solidFill>
                  <a:srgbClr val="073262"/>
                </a:solidFill>
              </a:rPr>
              <a:t>Test Data</a:t>
            </a:r>
          </a:p>
        </p:txBody>
      </p:sp>
      <p:sp>
        <p:nvSpPr>
          <p:cNvPr id="5" name="TextBox 4">
            <a:extLst>
              <a:ext uri="{FF2B5EF4-FFF2-40B4-BE49-F238E27FC236}">
                <a16:creationId xmlns:a16="http://schemas.microsoft.com/office/drawing/2014/main" id="{4C51DE33-EECF-4FC2-92B3-D49130ADA111}"/>
              </a:ext>
            </a:extLst>
          </p:cNvPr>
          <p:cNvSpPr txBox="1"/>
          <p:nvPr/>
        </p:nvSpPr>
        <p:spPr>
          <a:xfrm>
            <a:off x="8665346" y="2193334"/>
            <a:ext cx="140909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HR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IT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Support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Vendors</a:t>
            </a:r>
          </a:p>
        </p:txBody>
      </p:sp>
      <p:sp>
        <p:nvSpPr>
          <p:cNvPr id="63" name="TextBox 62"/>
          <p:cNvSpPr txBox="1"/>
          <p:nvPr/>
        </p:nvSpPr>
        <p:spPr>
          <a:xfrm>
            <a:off x="216262" y="267361"/>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COPIS – Waterfall Methodology</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64" name="TextBox 63"/>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pic>
        <p:nvPicPr>
          <p:cNvPr id="6" name="Picture 5">
            <a:extLst>
              <a:ext uri="{FF2B5EF4-FFF2-40B4-BE49-F238E27FC236}">
                <a16:creationId xmlns:a16="http://schemas.microsoft.com/office/drawing/2014/main" id="{134DF3CB-260B-484A-9FFF-ECCD773D22DB}"/>
              </a:ext>
            </a:extLst>
          </p:cNvPr>
          <p:cNvPicPr>
            <a:picLocks noChangeAspect="1"/>
          </p:cNvPicPr>
          <p:nvPr/>
        </p:nvPicPr>
        <p:blipFill rotWithShape="1">
          <a:blip r:embed="rId2"/>
          <a:srcRect l="29762" t="40144" r="10877" b="22249"/>
          <a:stretch/>
        </p:blipFill>
        <p:spPr>
          <a:xfrm>
            <a:off x="2201461" y="3413642"/>
            <a:ext cx="7237283" cy="2577791"/>
          </a:xfrm>
          <a:prstGeom prst="rect">
            <a:avLst/>
          </a:prstGeom>
        </p:spPr>
      </p:pic>
    </p:spTree>
    <p:extLst>
      <p:ext uri="{BB962C8B-B14F-4D97-AF65-F5344CB8AC3E}">
        <p14:creationId xmlns:p14="http://schemas.microsoft.com/office/powerpoint/2010/main" val="759103167"/>
      </p:ext>
    </p:extLst>
  </p:cSld>
  <p:clrMapOvr>
    <a:masterClrMapping/>
  </p:clrMapOvr>
</p:sld>
</file>

<file path=ppt/theme/theme1.xml><?xml version="1.0" encoding="utf-8"?>
<a:theme xmlns:a="http://schemas.openxmlformats.org/drawingml/2006/main" name="Blank">
  <a:themeElements>
    <a:clrScheme name="Genpact Transformation">
      <a:dk1>
        <a:srgbClr val="073262"/>
      </a:dk1>
      <a:lt1>
        <a:sysClr val="window" lastClr="FFFFFF"/>
      </a:lt1>
      <a:dk2>
        <a:srgbClr val="EBECED"/>
      </a:dk2>
      <a:lt2>
        <a:srgbClr val="BFC0C1"/>
      </a:lt2>
      <a:accent1>
        <a:srgbClr val="FF555F"/>
      </a:accent1>
      <a:accent2>
        <a:srgbClr val="00AECF"/>
      </a:accent2>
      <a:accent3>
        <a:srgbClr val="073262"/>
      </a:accent3>
      <a:accent4>
        <a:srgbClr val="EA3946"/>
      </a:accent4>
      <a:accent5>
        <a:srgbClr val="60C7D7"/>
      </a:accent5>
      <a:accent6>
        <a:srgbClr val="073262"/>
      </a:accent6>
      <a:hlink>
        <a:srgbClr val="60C7D7"/>
      </a:hlink>
      <a:folHlink>
        <a:srgbClr val="1F497D"/>
      </a:folHlink>
    </a:clrScheme>
    <a:fontScheme name="G PPT 2017">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A1ABBBD8639944EA5BA7B12BBB46D49" ma:contentTypeVersion="6" ma:contentTypeDescription="Create a new document." ma:contentTypeScope="" ma:versionID="d99920deccb4d4256525696e385b7345">
  <xsd:schema xmlns:xsd="http://www.w3.org/2001/XMLSchema" xmlns:xs="http://www.w3.org/2001/XMLSchema" xmlns:p="http://schemas.microsoft.com/office/2006/metadata/properties" xmlns:ns2="e6dd45fd-cffe-45de-8343-ad79ee92280c" xmlns:ns3="f73e3380-2a9d-4712-83a7-95ebf170a631" targetNamespace="http://schemas.microsoft.com/office/2006/metadata/properties" ma:root="true" ma:fieldsID="d5953d8676cd1b2710834d44f927af89" ns2:_="" ns3:_="">
    <xsd:import namespace="e6dd45fd-cffe-45de-8343-ad79ee92280c"/>
    <xsd:import namespace="f73e3380-2a9d-4712-83a7-95ebf170a63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d45fd-cffe-45de-8343-ad79ee9228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3e3380-2a9d-4712-83a7-95ebf170a63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9F5582-2E7C-484E-A056-ED8FF10BDF90}">
  <ds:schemaRefs>
    <ds:schemaRef ds:uri="http://schemas.microsoft.com/sharepoint/v3/contenttype/forms"/>
  </ds:schemaRefs>
</ds:datastoreItem>
</file>

<file path=customXml/itemProps2.xml><?xml version="1.0" encoding="utf-8"?>
<ds:datastoreItem xmlns:ds="http://schemas.openxmlformats.org/officeDocument/2006/customXml" ds:itemID="{98FA2156-28A9-401B-AF18-4586E042D708}">
  <ds:schemaRefs>
    <ds:schemaRef ds:uri="http://purl.org/dc/dcmitype/"/>
    <ds:schemaRef ds:uri="http://purl.org/dc/term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e6dd45fd-cffe-45de-8343-ad79ee92280c"/>
    <ds:schemaRef ds:uri="http://schemas.microsoft.com/office/infopath/2007/PartnerControls"/>
    <ds:schemaRef ds:uri="f73e3380-2a9d-4712-83a7-95ebf170a631"/>
    <ds:schemaRef ds:uri="http://www.w3.org/XML/1998/namespace"/>
  </ds:schemaRefs>
</ds:datastoreItem>
</file>

<file path=customXml/itemProps3.xml><?xml version="1.0" encoding="utf-8"?>
<ds:datastoreItem xmlns:ds="http://schemas.openxmlformats.org/officeDocument/2006/customXml" ds:itemID="{748ABADD-EC23-4AAE-8B1A-5D18C46F14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d45fd-cffe-45de-8343-ad79ee92280c"/>
    <ds:schemaRef ds:uri="f73e3380-2a9d-4712-83a7-95ebf170a6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18189</TotalTime>
  <Words>1958</Words>
  <Application>Microsoft Office PowerPoint</Application>
  <PresentationFormat>Widescreen</PresentationFormat>
  <Paragraphs>586</Paragraphs>
  <Slides>36</Slides>
  <Notes>2</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36</vt:i4>
      </vt:variant>
    </vt:vector>
  </HeadingPairs>
  <TitlesOfParts>
    <vt:vector size="52" baseType="lpstr">
      <vt:lpstr>Arial</vt:lpstr>
      <vt:lpstr>Arial (Body)</vt:lpstr>
      <vt:lpstr>Arial Black</vt:lpstr>
      <vt:lpstr>Calibri</vt:lpstr>
      <vt:lpstr>Calibri Light</vt:lpstr>
      <vt:lpstr>Georgia</vt:lpstr>
      <vt:lpstr>Times</vt:lpstr>
      <vt:lpstr>Times New Roman</vt:lpstr>
      <vt:lpstr>Trebuchet MS</vt:lpstr>
      <vt:lpstr>Verdana</vt:lpstr>
      <vt:lpstr>Webdings</vt:lpstr>
      <vt:lpstr>Wingdings</vt:lpstr>
      <vt:lpstr>Blank</vt:lpstr>
      <vt:lpstr>Custom Design</vt:lpstr>
      <vt:lpstr>Acrobat Document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dc:title>
  <dc:creator>Das H.S, Hemanth</dc:creator>
  <cp:keywords/>
  <cp:lastModifiedBy>Shalini, Akunur</cp:lastModifiedBy>
  <cp:revision>512</cp:revision>
  <dcterms:created xsi:type="dcterms:W3CDTF">2017-09-11T16:52:07Z</dcterms:created>
  <dcterms:modified xsi:type="dcterms:W3CDTF">2020-10-30T09:27:37Z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2017-09-11T00:00:00Z</vt:filetime>
  </property>
  <property fmtid="{D5CDD505-2E9C-101B-9397-08002B2CF9AE}" pid="3" name="Creator">
    <vt:lpwstr>Adobe InDesign CC 2017 (Windows)</vt:lpwstr>
  </property>
  <property fmtid="{D5CDD505-2E9C-101B-9397-08002B2CF9AE}" pid="4" name="LastSaved">
    <vt:filetime>2017-09-11T00:00:00Z</vt:filetime>
  </property>
  <property fmtid="{D5CDD505-2E9C-101B-9397-08002B2CF9AE}" pid="5" name="ContentTypeId">
    <vt:lpwstr>0x0101003A1ABBBD8639944EA5BA7B12BBB46D49</vt:lpwstr>
  </property>
  <property fmtid="{D5CDD505-2E9C-101B-9397-08002B2CF9AE}" pid="6" name="TaxKeyword">
    <vt:lpwstr/>
  </property>
  <property fmtid="{D5CDD505-2E9C-101B-9397-08002B2CF9AE}" pid="7" name="Tag">
    <vt:lpwstr/>
  </property>
  <property fmtid="{D5CDD505-2E9C-101B-9397-08002B2CF9AE}" pid="8" name="Data Classification">
    <vt:lpwstr>1;#Genpact Confidential|0844d11f-ada1-462e-b255-1c7ff9008bc6</vt:lpwstr>
  </property>
  <property fmtid="{D5CDD505-2E9C-101B-9397-08002B2CF9AE}" pid="9" name="Industry">
    <vt:lpwstr/>
  </property>
  <property fmtid="{D5CDD505-2E9C-101B-9397-08002B2CF9AE}" pid="10" name="Digital Offering">
    <vt:lpwstr/>
  </property>
  <property fmtid="{D5CDD505-2E9C-101B-9397-08002B2CF9AE}" pid="11" name="Service Line">
    <vt:lpwstr/>
  </property>
  <property fmtid="{D5CDD505-2E9C-101B-9397-08002B2CF9AE}" pid="12" name="Product Family">
    <vt:lpwstr/>
  </property>
  <property fmtid="{D5CDD505-2E9C-101B-9397-08002B2CF9AE}" pid="13" name="Asset Type">
    <vt:lpwstr/>
  </property>
</Properties>
</file>